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9"/>
  </p:notesMasterIdLst>
  <p:sldIdLst>
    <p:sldId id="256" r:id="rId2"/>
    <p:sldId id="257" r:id="rId3"/>
    <p:sldId id="258" r:id="rId4"/>
    <p:sldId id="259" r:id="rId5"/>
    <p:sldId id="261" r:id="rId6"/>
    <p:sldId id="263" r:id="rId7"/>
    <p:sldId id="264" r:id="rId8"/>
    <p:sldId id="265" r:id="rId9"/>
    <p:sldId id="266" r:id="rId10"/>
    <p:sldId id="267" r:id="rId11"/>
    <p:sldId id="268" r:id="rId12"/>
    <p:sldId id="269" r:id="rId13"/>
    <p:sldId id="270" r:id="rId14"/>
    <p:sldId id="271" r:id="rId15"/>
    <p:sldId id="278" r:id="rId16"/>
    <p:sldId id="280" r:id="rId17"/>
    <p:sldId id="279" r:id="rId18"/>
    <p:sldId id="277" r:id="rId19"/>
    <p:sldId id="272" r:id="rId20"/>
    <p:sldId id="273" r:id="rId21"/>
    <p:sldId id="274" r:id="rId22"/>
    <p:sldId id="275" r:id="rId23"/>
    <p:sldId id="276" r:id="rId24"/>
    <p:sldId id="281" r:id="rId25"/>
    <p:sldId id="282" r:id="rId26"/>
    <p:sldId id="284" r:id="rId27"/>
    <p:sldId id="283" r:id="rId28"/>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832D"/>
    <a:srgbClr val="1E536B"/>
    <a:srgbClr val="00B050"/>
    <a:srgbClr val="156082"/>
    <a:srgbClr val="0F9ED5"/>
    <a:srgbClr val="78206E"/>
    <a:srgbClr val="3B7D23"/>
    <a:srgbClr val="215F9A"/>
    <a:srgbClr val="E7E7E7"/>
    <a:srgbClr val="FF79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45D524-41F8-4163-8BA9-88470264C057}"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7A3B3119-3B6C-4C0A-A77F-2BF8BD3F9BCA}">
      <dgm:prSet/>
      <dgm:spPr>
        <a:solidFill>
          <a:schemeClr val="tx2">
            <a:lumMod val="75000"/>
            <a:lumOff val="25000"/>
          </a:schemeClr>
        </a:solidFill>
      </dgm:spPr>
      <dgm:t>
        <a:bodyPr/>
        <a:lstStyle/>
        <a:p>
          <a:r>
            <a:rPr lang="ar-SA" b="1"/>
            <a:t>تطلب وقتًا وجهدًا</a:t>
          </a:r>
          <a:endParaRPr lang="en-US"/>
        </a:p>
      </dgm:t>
    </dgm:pt>
    <dgm:pt modelId="{33AEF850-704A-4A50-8137-9F84BA51C310}" type="parTrans" cxnId="{8478284C-7A6C-4146-BB02-5A489906702F}">
      <dgm:prSet/>
      <dgm:spPr/>
      <dgm:t>
        <a:bodyPr/>
        <a:lstStyle/>
        <a:p>
          <a:endParaRPr lang="en-US"/>
        </a:p>
      </dgm:t>
    </dgm:pt>
    <dgm:pt modelId="{7B4F335E-F6EC-4B24-908A-00C824814309}" type="sibTrans" cxnId="{8478284C-7A6C-4146-BB02-5A489906702F}">
      <dgm:prSet/>
      <dgm:spPr/>
      <dgm:t>
        <a:bodyPr/>
        <a:lstStyle/>
        <a:p>
          <a:endParaRPr lang="en-US"/>
        </a:p>
      </dgm:t>
    </dgm:pt>
    <dgm:pt modelId="{4E6A56F4-2138-42BF-B118-12CF6F3D7DF4}">
      <dgm:prSet/>
      <dgm:spPr>
        <a:solidFill>
          <a:schemeClr val="tx2">
            <a:lumMod val="75000"/>
            <a:lumOff val="25000"/>
          </a:schemeClr>
        </a:solidFill>
      </dgm:spPr>
      <dgm:t>
        <a:bodyPr/>
        <a:lstStyle/>
        <a:p>
          <a:r>
            <a:rPr lang="ar-SA" b="1"/>
            <a:t>قد تكون صعبة التطبيق في بعض المواد</a:t>
          </a:r>
          <a:endParaRPr lang="en-US"/>
        </a:p>
      </dgm:t>
    </dgm:pt>
    <dgm:pt modelId="{7125F78B-5B91-447D-B507-5C3BB0DBD22C}" type="parTrans" cxnId="{56A94D00-6BD3-42D1-BE0E-63D1E11BD08A}">
      <dgm:prSet/>
      <dgm:spPr/>
      <dgm:t>
        <a:bodyPr/>
        <a:lstStyle/>
        <a:p>
          <a:endParaRPr lang="en-US"/>
        </a:p>
      </dgm:t>
    </dgm:pt>
    <dgm:pt modelId="{78401F9A-E53D-47A5-984B-F7B70CC8B899}" type="sibTrans" cxnId="{56A94D00-6BD3-42D1-BE0E-63D1E11BD08A}">
      <dgm:prSet/>
      <dgm:spPr/>
      <dgm:t>
        <a:bodyPr/>
        <a:lstStyle/>
        <a:p>
          <a:endParaRPr lang="en-US"/>
        </a:p>
      </dgm:t>
    </dgm:pt>
    <dgm:pt modelId="{B318384C-F183-4655-87E8-DF08AAD3E9D8}">
      <dgm:prSet/>
      <dgm:spPr>
        <a:solidFill>
          <a:schemeClr val="tx2">
            <a:lumMod val="75000"/>
            <a:lumOff val="25000"/>
          </a:schemeClr>
        </a:solidFill>
      </dgm:spPr>
      <dgm:t>
        <a:bodyPr/>
        <a:lstStyle/>
        <a:p>
          <a:r>
            <a:rPr lang="ar-SA" b="1"/>
            <a:t>تحتاج إلى معلم مؤهل</a:t>
          </a:r>
          <a:endParaRPr lang="en-US"/>
        </a:p>
      </dgm:t>
    </dgm:pt>
    <dgm:pt modelId="{2F43E41A-F6DC-4A42-A54E-A8BA12140CE0}" type="parTrans" cxnId="{EEA8E5DC-AAB8-4A4E-B23E-D8AC8D866E18}">
      <dgm:prSet/>
      <dgm:spPr/>
      <dgm:t>
        <a:bodyPr/>
        <a:lstStyle/>
        <a:p>
          <a:endParaRPr lang="en-US"/>
        </a:p>
      </dgm:t>
    </dgm:pt>
    <dgm:pt modelId="{9AE51BE2-33E4-4BC1-83DA-5425ECFA8B4E}" type="sibTrans" cxnId="{EEA8E5DC-AAB8-4A4E-B23E-D8AC8D866E18}">
      <dgm:prSet/>
      <dgm:spPr/>
      <dgm:t>
        <a:bodyPr/>
        <a:lstStyle/>
        <a:p>
          <a:endParaRPr lang="en-US"/>
        </a:p>
      </dgm:t>
    </dgm:pt>
    <dgm:pt modelId="{24B73882-0BEC-4D72-8B67-C6B9E7CEDC09}">
      <dgm:prSet/>
      <dgm:spPr>
        <a:solidFill>
          <a:schemeClr val="tx2">
            <a:lumMod val="75000"/>
            <a:lumOff val="25000"/>
          </a:schemeClr>
        </a:solidFill>
      </dgm:spPr>
      <dgm:t>
        <a:bodyPr/>
        <a:lstStyle/>
        <a:p>
          <a:r>
            <a:rPr lang="ar-SA" b="1"/>
            <a:t>قد تسبب بعض الصعوبات للطلاب الضعفاء</a:t>
          </a:r>
          <a:endParaRPr lang="en-US"/>
        </a:p>
      </dgm:t>
    </dgm:pt>
    <dgm:pt modelId="{BD642B4E-D23A-4E59-9E89-DC34DDBD8E6D}" type="parTrans" cxnId="{D19B26CF-022F-4871-8957-FE0EE4C80326}">
      <dgm:prSet/>
      <dgm:spPr/>
      <dgm:t>
        <a:bodyPr/>
        <a:lstStyle/>
        <a:p>
          <a:endParaRPr lang="en-US"/>
        </a:p>
      </dgm:t>
    </dgm:pt>
    <dgm:pt modelId="{1CD539B0-D15F-4BFC-AC98-358FA2F20D61}" type="sibTrans" cxnId="{D19B26CF-022F-4871-8957-FE0EE4C80326}">
      <dgm:prSet/>
      <dgm:spPr/>
      <dgm:t>
        <a:bodyPr/>
        <a:lstStyle/>
        <a:p>
          <a:endParaRPr lang="en-US"/>
        </a:p>
      </dgm:t>
    </dgm:pt>
    <dgm:pt modelId="{D9451EE9-F85D-47BE-BC55-3F8A0805EFDB}" type="pres">
      <dgm:prSet presAssocID="{7F45D524-41F8-4163-8BA9-88470264C057}" presName="matrix" presStyleCnt="0">
        <dgm:presLayoutVars>
          <dgm:chMax val="1"/>
          <dgm:dir/>
          <dgm:resizeHandles val="exact"/>
        </dgm:presLayoutVars>
      </dgm:prSet>
      <dgm:spPr/>
    </dgm:pt>
    <dgm:pt modelId="{F8AEE06B-4833-48C2-8335-6A6885817BC1}" type="pres">
      <dgm:prSet presAssocID="{7F45D524-41F8-4163-8BA9-88470264C057}" presName="diamond" presStyleLbl="bgShp" presStyleIdx="0" presStyleCnt="1"/>
      <dgm:spPr>
        <a:solidFill>
          <a:schemeClr val="accent1">
            <a:lumMod val="20000"/>
            <a:lumOff val="80000"/>
          </a:schemeClr>
        </a:solidFill>
      </dgm:spPr>
    </dgm:pt>
    <dgm:pt modelId="{1847D797-B68A-4840-846B-4E2E88098726}" type="pres">
      <dgm:prSet presAssocID="{7F45D524-41F8-4163-8BA9-88470264C057}" presName="quad1" presStyleLbl="node1" presStyleIdx="0" presStyleCnt="4">
        <dgm:presLayoutVars>
          <dgm:chMax val="0"/>
          <dgm:chPref val="0"/>
          <dgm:bulletEnabled val="1"/>
        </dgm:presLayoutVars>
      </dgm:prSet>
      <dgm:spPr/>
    </dgm:pt>
    <dgm:pt modelId="{E6F7977F-F8DA-4C0D-A099-A0675A574790}" type="pres">
      <dgm:prSet presAssocID="{7F45D524-41F8-4163-8BA9-88470264C057}" presName="quad2" presStyleLbl="node1" presStyleIdx="1" presStyleCnt="4">
        <dgm:presLayoutVars>
          <dgm:chMax val="0"/>
          <dgm:chPref val="0"/>
          <dgm:bulletEnabled val="1"/>
        </dgm:presLayoutVars>
      </dgm:prSet>
      <dgm:spPr/>
    </dgm:pt>
    <dgm:pt modelId="{4B930366-F0FA-4C0E-ADC4-BFE201460120}" type="pres">
      <dgm:prSet presAssocID="{7F45D524-41F8-4163-8BA9-88470264C057}" presName="quad3" presStyleLbl="node1" presStyleIdx="2" presStyleCnt="4">
        <dgm:presLayoutVars>
          <dgm:chMax val="0"/>
          <dgm:chPref val="0"/>
          <dgm:bulletEnabled val="1"/>
        </dgm:presLayoutVars>
      </dgm:prSet>
      <dgm:spPr/>
    </dgm:pt>
    <dgm:pt modelId="{8769F460-BCE6-4272-9A1B-B1D27BE92B87}" type="pres">
      <dgm:prSet presAssocID="{7F45D524-41F8-4163-8BA9-88470264C057}" presName="quad4" presStyleLbl="node1" presStyleIdx="3" presStyleCnt="4">
        <dgm:presLayoutVars>
          <dgm:chMax val="0"/>
          <dgm:chPref val="0"/>
          <dgm:bulletEnabled val="1"/>
        </dgm:presLayoutVars>
      </dgm:prSet>
      <dgm:spPr/>
    </dgm:pt>
  </dgm:ptLst>
  <dgm:cxnLst>
    <dgm:cxn modelId="{56A94D00-6BD3-42D1-BE0E-63D1E11BD08A}" srcId="{7F45D524-41F8-4163-8BA9-88470264C057}" destId="{4E6A56F4-2138-42BF-B118-12CF6F3D7DF4}" srcOrd="1" destOrd="0" parTransId="{7125F78B-5B91-447D-B507-5C3BB0DBD22C}" sibTransId="{78401F9A-E53D-47A5-984B-F7B70CC8B899}"/>
    <dgm:cxn modelId="{94E62B22-0FD5-4741-B6EC-841C08058B90}" type="presOf" srcId="{24B73882-0BEC-4D72-8B67-C6B9E7CEDC09}" destId="{8769F460-BCE6-4272-9A1B-B1D27BE92B87}" srcOrd="0" destOrd="0" presId="urn:microsoft.com/office/officeart/2005/8/layout/matrix3"/>
    <dgm:cxn modelId="{8478284C-7A6C-4146-BB02-5A489906702F}" srcId="{7F45D524-41F8-4163-8BA9-88470264C057}" destId="{7A3B3119-3B6C-4C0A-A77F-2BF8BD3F9BCA}" srcOrd="0" destOrd="0" parTransId="{33AEF850-704A-4A50-8137-9F84BA51C310}" sibTransId="{7B4F335E-F6EC-4B24-908A-00C824814309}"/>
    <dgm:cxn modelId="{1C0F2D79-CC4E-46DF-AF2B-DC92AC5EEF35}" type="presOf" srcId="{B318384C-F183-4655-87E8-DF08AAD3E9D8}" destId="{4B930366-F0FA-4C0E-ADC4-BFE201460120}" srcOrd="0" destOrd="0" presId="urn:microsoft.com/office/officeart/2005/8/layout/matrix3"/>
    <dgm:cxn modelId="{8493F890-DB2E-4E46-8159-A8166CB5AA26}" type="presOf" srcId="{7A3B3119-3B6C-4C0A-A77F-2BF8BD3F9BCA}" destId="{1847D797-B68A-4840-846B-4E2E88098726}" srcOrd="0" destOrd="0" presId="urn:microsoft.com/office/officeart/2005/8/layout/matrix3"/>
    <dgm:cxn modelId="{D1E20AAE-8A34-41A7-9946-8F9A3B7BAFBD}" type="presOf" srcId="{7F45D524-41F8-4163-8BA9-88470264C057}" destId="{D9451EE9-F85D-47BE-BC55-3F8A0805EFDB}" srcOrd="0" destOrd="0" presId="urn:microsoft.com/office/officeart/2005/8/layout/matrix3"/>
    <dgm:cxn modelId="{D19B26CF-022F-4871-8957-FE0EE4C80326}" srcId="{7F45D524-41F8-4163-8BA9-88470264C057}" destId="{24B73882-0BEC-4D72-8B67-C6B9E7CEDC09}" srcOrd="3" destOrd="0" parTransId="{BD642B4E-D23A-4E59-9E89-DC34DDBD8E6D}" sibTransId="{1CD539B0-D15F-4BFC-AC98-358FA2F20D61}"/>
    <dgm:cxn modelId="{5B6B48D8-BF05-4DF6-95FD-057D7F035231}" type="presOf" srcId="{4E6A56F4-2138-42BF-B118-12CF6F3D7DF4}" destId="{E6F7977F-F8DA-4C0D-A099-A0675A574790}" srcOrd="0" destOrd="0" presId="urn:microsoft.com/office/officeart/2005/8/layout/matrix3"/>
    <dgm:cxn modelId="{EEA8E5DC-AAB8-4A4E-B23E-D8AC8D866E18}" srcId="{7F45D524-41F8-4163-8BA9-88470264C057}" destId="{B318384C-F183-4655-87E8-DF08AAD3E9D8}" srcOrd="2" destOrd="0" parTransId="{2F43E41A-F6DC-4A42-A54E-A8BA12140CE0}" sibTransId="{9AE51BE2-33E4-4BC1-83DA-5425ECFA8B4E}"/>
    <dgm:cxn modelId="{F39D3792-B5AD-4789-A509-04AB0B04CEDF}" type="presParOf" srcId="{D9451EE9-F85D-47BE-BC55-3F8A0805EFDB}" destId="{F8AEE06B-4833-48C2-8335-6A6885817BC1}" srcOrd="0" destOrd="0" presId="urn:microsoft.com/office/officeart/2005/8/layout/matrix3"/>
    <dgm:cxn modelId="{53878E8D-BF50-44DC-A04F-55F6BEF65703}" type="presParOf" srcId="{D9451EE9-F85D-47BE-BC55-3F8A0805EFDB}" destId="{1847D797-B68A-4840-846B-4E2E88098726}" srcOrd="1" destOrd="0" presId="urn:microsoft.com/office/officeart/2005/8/layout/matrix3"/>
    <dgm:cxn modelId="{C5B9AF27-E9F2-49C2-921A-8A7B208EC0A3}" type="presParOf" srcId="{D9451EE9-F85D-47BE-BC55-3F8A0805EFDB}" destId="{E6F7977F-F8DA-4C0D-A099-A0675A574790}" srcOrd="2" destOrd="0" presId="urn:microsoft.com/office/officeart/2005/8/layout/matrix3"/>
    <dgm:cxn modelId="{91538BB2-59D8-4BA0-AE69-AFCC59A78A2F}" type="presParOf" srcId="{D9451EE9-F85D-47BE-BC55-3F8A0805EFDB}" destId="{4B930366-F0FA-4C0E-ADC4-BFE201460120}" srcOrd="3" destOrd="0" presId="urn:microsoft.com/office/officeart/2005/8/layout/matrix3"/>
    <dgm:cxn modelId="{9804067A-EC01-439E-96E2-B624D058726E}" type="presParOf" srcId="{D9451EE9-F85D-47BE-BC55-3F8A0805EFDB}" destId="{8769F460-BCE6-4272-9A1B-B1D27BE92B87}"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AEE06B-4833-48C2-8335-6A6885817BC1}">
      <dsp:nvSpPr>
        <dsp:cNvPr id="0" name=""/>
        <dsp:cNvSpPr/>
      </dsp:nvSpPr>
      <dsp:spPr>
        <a:xfrm>
          <a:off x="567850" y="0"/>
          <a:ext cx="5369669" cy="5369669"/>
        </a:xfrm>
        <a:prstGeom prst="diamond">
          <a:avLst/>
        </a:prstGeom>
        <a:solidFill>
          <a:schemeClr val="accent1">
            <a:lumMod val="20000"/>
            <a:lumOff val="80000"/>
          </a:schemeClr>
        </a:solidFill>
        <a:ln>
          <a:noFill/>
        </a:ln>
        <a:effectLst/>
      </dsp:spPr>
      <dsp:style>
        <a:lnRef idx="0">
          <a:scrgbClr r="0" g="0" b="0"/>
        </a:lnRef>
        <a:fillRef idx="1">
          <a:scrgbClr r="0" g="0" b="0"/>
        </a:fillRef>
        <a:effectRef idx="0">
          <a:scrgbClr r="0" g="0" b="0"/>
        </a:effectRef>
        <a:fontRef idx="minor"/>
      </dsp:style>
    </dsp:sp>
    <dsp:sp modelId="{1847D797-B68A-4840-846B-4E2E88098726}">
      <dsp:nvSpPr>
        <dsp:cNvPr id="0" name=""/>
        <dsp:cNvSpPr/>
      </dsp:nvSpPr>
      <dsp:spPr>
        <a:xfrm>
          <a:off x="1077969" y="510118"/>
          <a:ext cx="2094170" cy="209417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b="1" kern="1200"/>
            <a:t>تطلب وقتًا وجهدًا</a:t>
          </a:r>
          <a:endParaRPr lang="en-US" sz="2800" kern="1200"/>
        </a:p>
      </dsp:txBody>
      <dsp:txXfrm>
        <a:off x="1180198" y="612347"/>
        <a:ext cx="1889712" cy="1889712"/>
      </dsp:txXfrm>
    </dsp:sp>
    <dsp:sp modelId="{E6F7977F-F8DA-4C0D-A099-A0675A574790}">
      <dsp:nvSpPr>
        <dsp:cNvPr id="0" name=""/>
        <dsp:cNvSpPr/>
      </dsp:nvSpPr>
      <dsp:spPr>
        <a:xfrm>
          <a:off x="3333230" y="510118"/>
          <a:ext cx="2094170" cy="209417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b="1" kern="1200"/>
            <a:t>قد تكون صعبة التطبيق في بعض المواد</a:t>
          </a:r>
          <a:endParaRPr lang="en-US" sz="2800" kern="1200"/>
        </a:p>
      </dsp:txBody>
      <dsp:txXfrm>
        <a:off x="3435459" y="612347"/>
        <a:ext cx="1889712" cy="1889712"/>
      </dsp:txXfrm>
    </dsp:sp>
    <dsp:sp modelId="{4B930366-F0FA-4C0E-ADC4-BFE201460120}">
      <dsp:nvSpPr>
        <dsp:cNvPr id="0" name=""/>
        <dsp:cNvSpPr/>
      </dsp:nvSpPr>
      <dsp:spPr>
        <a:xfrm>
          <a:off x="1077969" y="2765379"/>
          <a:ext cx="2094170" cy="209417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b="1" kern="1200"/>
            <a:t>تحتاج إلى معلم مؤهل</a:t>
          </a:r>
          <a:endParaRPr lang="en-US" sz="2800" kern="1200"/>
        </a:p>
      </dsp:txBody>
      <dsp:txXfrm>
        <a:off x="1180198" y="2867608"/>
        <a:ext cx="1889712" cy="1889712"/>
      </dsp:txXfrm>
    </dsp:sp>
    <dsp:sp modelId="{8769F460-BCE6-4272-9A1B-B1D27BE92B87}">
      <dsp:nvSpPr>
        <dsp:cNvPr id="0" name=""/>
        <dsp:cNvSpPr/>
      </dsp:nvSpPr>
      <dsp:spPr>
        <a:xfrm>
          <a:off x="3333230" y="2765379"/>
          <a:ext cx="2094170" cy="209417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b="1" kern="1200"/>
            <a:t>قد تسبب بعض الصعوبات للطلاب الضعفاء</a:t>
          </a:r>
          <a:endParaRPr lang="en-US" sz="2800" kern="1200"/>
        </a:p>
      </dsp:txBody>
      <dsp:txXfrm>
        <a:off x="3435459" y="2867608"/>
        <a:ext cx="1889712" cy="1889712"/>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l">
              <a:defRPr sz="1200"/>
            </a:lvl1pPr>
          </a:lstStyle>
          <a:p>
            <a:endParaRPr lang="en-US"/>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r">
              <a:defRPr sz="1200"/>
            </a:lvl1pPr>
          </a:lstStyle>
          <a:p>
            <a:fld id="{029124B0-E7A9-401F-BCCA-52299D953E1E}" type="datetimeFigureOut">
              <a:rPr lang="en-US" smtClean="0"/>
              <a:t>10/30/2024</a:t>
            </a:fld>
            <a:endParaRPr lang="en-US"/>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en-US"/>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r">
              <a:defRPr sz="1200"/>
            </a:lvl1pPr>
          </a:lstStyle>
          <a:p>
            <a:fld id="{E3DBBBA4-80AD-4CCA-9EA7-2DAE754F1311}" type="slidenum">
              <a:rPr lang="en-US" smtClean="0"/>
              <a:t>‹#›</a:t>
            </a:fld>
            <a:endParaRPr lang="en-US"/>
          </a:p>
        </p:txBody>
      </p:sp>
    </p:spTree>
    <p:extLst>
      <p:ext uri="{BB962C8B-B14F-4D97-AF65-F5344CB8AC3E}">
        <p14:creationId xmlns:p14="http://schemas.microsoft.com/office/powerpoint/2010/main" val="59489526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5"/>
          </p:nvPr>
        </p:nvSpPr>
        <p:spPr/>
        <p:txBody>
          <a:bodyPr/>
          <a:lstStyle/>
          <a:p>
            <a:fld id="{E3DBBBA4-80AD-4CCA-9EA7-2DAE754F1311}" type="slidenum">
              <a:rPr lang="en-US" smtClean="0"/>
              <a:t>1</a:t>
            </a:fld>
            <a:endParaRPr lang="en-US"/>
          </a:p>
        </p:txBody>
      </p:sp>
    </p:spTree>
    <p:extLst>
      <p:ext uri="{BB962C8B-B14F-4D97-AF65-F5344CB8AC3E}">
        <p14:creationId xmlns:p14="http://schemas.microsoft.com/office/powerpoint/2010/main" val="2357545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823EAEC-FCA8-2B90-F78A-B1B8A4B523FC}"/>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en-US"/>
          </a:p>
        </p:txBody>
      </p:sp>
      <p:sp>
        <p:nvSpPr>
          <p:cNvPr id="3" name="عنوان فرعي 2">
            <a:extLst>
              <a:ext uri="{FF2B5EF4-FFF2-40B4-BE49-F238E27FC236}">
                <a16:creationId xmlns:a16="http://schemas.microsoft.com/office/drawing/2014/main" id="{2458C5D1-871B-F982-D612-5F36DBDE97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a:p>
        </p:txBody>
      </p:sp>
      <p:sp>
        <p:nvSpPr>
          <p:cNvPr id="4" name="عنصر نائب للتاريخ 3">
            <a:extLst>
              <a:ext uri="{FF2B5EF4-FFF2-40B4-BE49-F238E27FC236}">
                <a16:creationId xmlns:a16="http://schemas.microsoft.com/office/drawing/2014/main" id="{86E5C961-D177-09C6-27EC-36B7B1318A0B}"/>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5" name="عنصر نائب للتذييل 4">
            <a:extLst>
              <a:ext uri="{FF2B5EF4-FFF2-40B4-BE49-F238E27FC236}">
                <a16:creationId xmlns:a16="http://schemas.microsoft.com/office/drawing/2014/main" id="{21EE9663-0A3C-33E9-9AE1-8BB435345934}"/>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647C4CD1-B12A-3700-741B-6CE77DB5646A}"/>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83582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0A1BC91-BA63-8A95-5882-9527D6259D78}"/>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عنوان العمودي 2">
            <a:extLst>
              <a:ext uri="{FF2B5EF4-FFF2-40B4-BE49-F238E27FC236}">
                <a16:creationId xmlns:a16="http://schemas.microsoft.com/office/drawing/2014/main" id="{39228D4C-ABF8-D6D2-FA20-52397FC3FEB6}"/>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316C748F-C313-A3CB-4D8B-C485678A19B6}"/>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5" name="عنصر نائب للتذييل 4">
            <a:extLst>
              <a:ext uri="{FF2B5EF4-FFF2-40B4-BE49-F238E27FC236}">
                <a16:creationId xmlns:a16="http://schemas.microsoft.com/office/drawing/2014/main" id="{81DB64C4-9DA9-C286-524B-62C51C94C38E}"/>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3BBAF58F-B2C2-9106-3F47-525412DA01D9}"/>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1923078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8F6E08D0-5967-7D0D-D78B-224096DCA543}"/>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en-US"/>
          </a:p>
        </p:txBody>
      </p:sp>
      <p:sp>
        <p:nvSpPr>
          <p:cNvPr id="3" name="عنصر نائب للعنوان العمودي 2">
            <a:extLst>
              <a:ext uri="{FF2B5EF4-FFF2-40B4-BE49-F238E27FC236}">
                <a16:creationId xmlns:a16="http://schemas.microsoft.com/office/drawing/2014/main" id="{230A7092-BCA5-FE19-165A-CB2977B93AB7}"/>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8FAE705D-6A40-6929-B514-920FE11BA1A1}"/>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5" name="عنصر نائب للتذييل 4">
            <a:extLst>
              <a:ext uri="{FF2B5EF4-FFF2-40B4-BE49-F238E27FC236}">
                <a16:creationId xmlns:a16="http://schemas.microsoft.com/office/drawing/2014/main" id="{A9BC581E-63D9-24D5-D49B-CFE2DDF0816B}"/>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9E5DE125-D6C2-B22E-8092-CF6215F1766E}"/>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3858984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D3BE811-6BF4-871B-6125-A05C006739A5}"/>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0CF7EBE4-8B38-49B4-4DBC-9141FD05870E}"/>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D2367A45-89E5-1CD1-2191-0C5BF9C713E5}"/>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5" name="عنصر نائب للتذييل 4">
            <a:extLst>
              <a:ext uri="{FF2B5EF4-FFF2-40B4-BE49-F238E27FC236}">
                <a16:creationId xmlns:a16="http://schemas.microsoft.com/office/drawing/2014/main" id="{C7A37551-8005-54FA-217E-D14BA7C46915}"/>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3FF8FB4B-6DE2-3C54-6BA5-820A97DE035E}"/>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376784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4B888AB-341E-DFC3-9C2F-90709886C452}"/>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E72127EB-E30B-C6D5-4CD2-029B9A024C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43BF016C-1118-F33C-F120-DB25D3F87B41}"/>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5" name="عنصر نائب للتذييل 4">
            <a:extLst>
              <a:ext uri="{FF2B5EF4-FFF2-40B4-BE49-F238E27FC236}">
                <a16:creationId xmlns:a16="http://schemas.microsoft.com/office/drawing/2014/main" id="{B15BAAD8-015B-C42C-991B-E879B52B5CA8}"/>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E763AD1C-216F-680E-0C92-9495A1F17F27}"/>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3239176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6C70385-42D0-DFEB-0C5E-5468A048B0E5}"/>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43823420-BD98-8124-D928-61257755694A}"/>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a:extLst>
              <a:ext uri="{FF2B5EF4-FFF2-40B4-BE49-F238E27FC236}">
                <a16:creationId xmlns:a16="http://schemas.microsoft.com/office/drawing/2014/main" id="{7C5F99B4-824D-1945-B8CA-4BF23D222C7F}"/>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D4F48CFE-064E-E051-E9F0-ADFA6F35F43A}"/>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6" name="عنصر نائب للتذييل 5">
            <a:extLst>
              <a:ext uri="{FF2B5EF4-FFF2-40B4-BE49-F238E27FC236}">
                <a16:creationId xmlns:a16="http://schemas.microsoft.com/office/drawing/2014/main" id="{657E3487-35E8-4F5A-3FBF-B2DA6938DE70}"/>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9F2E23A2-23CC-E844-7421-F3C96A319045}"/>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2655510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F2C8859-8FD6-4305-4BF4-7DDF730E13CB}"/>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A565B64D-EF6B-E4B6-1564-6766BFE470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E56AB575-F0D0-FC4A-581D-A2665CFEF437}"/>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a:extLst>
              <a:ext uri="{FF2B5EF4-FFF2-40B4-BE49-F238E27FC236}">
                <a16:creationId xmlns:a16="http://schemas.microsoft.com/office/drawing/2014/main" id="{8A276A9C-7F9C-34A4-2E31-D04F8C8379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37F1F5E0-9416-063C-2136-7DE0FA561DB7}"/>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6">
            <a:extLst>
              <a:ext uri="{FF2B5EF4-FFF2-40B4-BE49-F238E27FC236}">
                <a16:creationId xmlns:a16="http://schemas.microsoft.com/office/drawing/2014/main" id="{1FBFE424-C0F0-7BE7-D834-8E44440784BE}"/>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8" name="عنصر نائب للتذييل 7">
            <a:extLst>
              <a:ext uri="{FF2B5EF4-FFF2-40B4-BE49-F238E27FC236}">
                <a16:creationId xmlns:a16="http://schemas.microsoft.com/office/drawing/2014/main" id="{E075D61A-4985-0C36-51E5-D435884E496E}"/>
              </a:ext>
            </a:extLst>
          </p:cNvPr>
          <p:cNvSpPr>
            <a:spLocks noGrp="1"/>
          </p:cNvSpPr>
          <p:nvPr>
            <p:ph type="ftr" sz="quarter" idx="11"/>
          </p:nvPr>
        </p:nvSpPr>
        <p:spPr/>
        <p:txBody>
          <a:bodyPr/>
          <a:lstStyle/>
          <a:p>
            <a:endParaRPr lang="en-US"/>
          </a:p>
        </p:txBody>
      </p:sp>
      <p:sp>
        <p:nvSpPr>
          <p:cNvPr id="9" name="عنصر نائب لرقم الشريحة 8">
            <a:extLst>
              <a:ext uri="{FF2B5EF4-FFF2-40B4-BE49-F238E27FC236}">
                <a16:creationId xmlns:a16="http://schemas.microsoft.com/office/drawing/2014/main" id="{CBD84ECD-304B-29F0-444B-30D0209B2106}"/>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181653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68FEA33-7D93-A030-9FCC-41D6701F56E9}"/>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تاريخ 2">
            <a:extLst>
              <a:ext uri="{FF2B5EF4-FFF2-40B4-BE49-F238E27FC236}">
                <a16:creationId xmlns:a16="http://schemas.microsoft.com/office/drawing/2014/main" id="{4371C016-F76A-F6E4-117C-C54C5C054450}"/>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4" name="عنصر نائب للتذييل 3">
            <a:extLst>
              <a:ext uri="{FF2B5EF4-FFF2-40B4-BE49-F238E27FC236}">
                <a16:creationId xmlns:a16="http://schemas.microsoft.com/office/drawing/2014/main" id="{03D6EB6B-8A52-62F3-141D-9CF7AE43419B}"/>
              </a:ext>
            </a:extLst>
          </p:cNvPr>
          <p:cNvSpPr>
            <a:spLocks noGrp="1"/>
          </p:cNvSpPr>
          <p:nvPr>
            <p:ph type="ftr" sz="quarter" idx="11"/>
          </p:nvPr>
        </p:nvSpPr>
        <p:spPr/>
        <p:txBody>
          <a:bodyPr/>
          <a:lstStyle/>
          <a:p>
            <a:endParaRPr lang="en-US"/>
          </a:p>
        </p:txBody>
      </p:sp>
      <p:sp>
        <p:nvSpPr>
          <p:cNvPr id="5" name="عنصر نائب لرقم الشريحة 4">
            <a:extLst>
              <a:ext uri="{FF2B5EF4-FFF2-40B4-BE49-F238E27FC236}">
                <a16:creationId xmlns:a16="http://schemas.microsoft.com/office/drawing/2014/main" id="{560DD1B8-CC99-8579-D52C-1642AECA399D}"/>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265540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852493CD-90DA-72F5-1F62-F3E985381E63}"/>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3" name="عنصر نائب للتذييل 2">
            <a:extLst>
              <a:ext uri="{FF2B5EF4-FFF2-40B4-BE49-F238E27FC236}">
                <a16:creationId xmlns:a16="http://schemas.microsoft.com/office/drawing/2014/main" id="{3AC1DB1C-8935-709E-E621-1AEF38C0F685}"/>
              </a:ext>
            </a:extLst>
          </p:cNvPr>
          <p:cNvSpPr>
            <a:spLocks noGrp="1"/>
          </p:cNvSpPr>
          <p:nvPr>
            <p:ph type="ftr" sz="quarter" idx="11"/>
          </p:nvPr>
        </p:nvSpPr>
        <p:spPr/>
        <p:txBody>
          <a:bodyPr/>
          <a:lstStyle/>
          <a:p>
            <a:endParaRPr lang="en-US"/>
          </a:p>
        </p:txBody>
      </p:sp>
      <p:sp>
        <p:nvSpPr>
          <p:cNvPr id="4" name="عنصر نائب لرقم الشريحة 3">
            <a:extLst>
              <a:ext uri="{FF2B5EF4-FFF2-40B4-BE49-F238E27FC236}">
                <a16:creationId xmlns:a16="http://schemas.microsoft.com/office/drawing/2014/main" id="{7C8F2A7D-1254-97BA-1819-A058DADA29AC}"/>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64878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3402A42-2B3C-2980-E3BC-C0F4355C337B}"/>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4639E550-49C3-D44F-03E1-B24140E1AC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a:extLst>
              <a:ext uri="{FF2B5EF4-FFF2-40B4-BE49-F238E27FC236}">
                <a16:creationId xmlns:a16="http://schemas.microsoft.com/office/drawing/2014/main" id="{02FB1600-0B18-9134-8299-13B2A1B007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1F192A0F-ECE3-48EA-6D09-DE529E8084FB}"/>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6" name="عنصر نائب للتذييل 5">
            <a:extLst>
              <a:ext uri="{FF2B5EF4-FFF2-40B4-BE49-F238E27FC236}">
                <a16:creationId xmlns:a16="http://schemas.microsoft.com/office/drawing/2014/main" id="{953AEBB1-0CE5-959C-4CF9-F73796047A18}"/>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51206956-6A5D-A225-B8A7-9E2A6EE30CC5}"/>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3597175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E90933E-4DE8-0B4D-D6D1-9A3BC5676784}"/>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en-US"/>
          </a:p>
        </p:txBody>
      </p:sp>
      <p:sp>
        <p:nvSpPr>
          <p:cNvPr id="3" name="عنصر نائب للصورة 2">
            <a:extLst>
              <a:ext uri="{FF2B5EF4-FFF2-40B4-BE49-F238E27FC236}">
                <a16:creationId xmlns:a16="http://schemas.microsoft.com/office/drawing/2014/main" id="{12614430-07A5-D88D-2B9C-0C8243B58A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a:extLst>
              <a:ext uri="{FF2B5EF4-FFF2-40B4-BE49-F238E27FC236}">
                <a16:creationId xmlns:a16="http://schemas.microsoft.com/office/drawing/2014/main" id="{C9DFF7F8-77C9-B786-9E09-86F6C3A120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A9514FEE-A3B3-B8C4-B513-58690185A18A}"/>
              </a:ext>
            </a:extLst>
          </p:cNvPr>
          <p:cNvSpPr>
            <a:spLocks noGrp="1"/>
          </p:cNvSpPr>
          <p:nvPr>
            <p:ph type="dt" sz="half" idx="10"/>
          </p:nvPr>
        </p:nvSpPr>
        <p:spPr/>
        <p:txBody>
          <a:bodyPr/>
          <a:lstStyle/>
          <a:p>
            <a:fld id="{827FD8A2-119D-4C99-A6B0-060D5269E719}" type="datetimeFigureOut">
              <a:rPr lang="en-US" smtClean="0"/>
              <a:t>10/30/2024</a:t>
            </a:fld>
            <a:endParaRPr lang="en-US"/>
          </a:p>
        </p:txBody>
      </p:sp>
      <p:sp>
        <p:nvSpPr>
          <p:cNvPr id="6" name="عنصر نائب للتذييل 5">
            <a:extLst>
              <a:ext uri="{FF2B5EF4-FFF2-40B4-BE49-F238E27FC236}">
                <a16:creationId xmlns:a16="http://schemas.microsoft.com/office/drawing/2014/main" id="{B9C86900-5003-EE52-2D85-88AC5F243B82}"/>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89C956F2-114B-9E98-7DD1-884FF98A6510}"/>
              </a:ext>
            </a:extLst>
          </p:cNvPr>
          <p:cNvSpPr>
            <a:spLocks noGrp="1"/>
          </p:cNvSpPr>
          <p:nvPr>
            <p:ph type="sldNum" sz="quarter" idx="12"/>
          </p:nvPr>
        </p:nvSpPr>
        <p:spPr/>
        <p:txBody>
          <a:bodyPr/>
          <a:lstStyle/>
          <a:p>
            <a:fld id="{7A153710-702C-412D-B4F8-7DC5D8A58A3D}" type="slidenum">
              <a:rPr lang="en-US" smtClean="0"/>
              <a:t>‹#›</a:t>
            </a:fld>
            <a:endParaRPr lang="en-US"/>
          </a:p>
        </p:txBody>
      </p:sp>
    </p:spTree>
    <p:extLst>
      <p:ext uri="{BB962C8B-B14F-4D97-AF65-F5344CB8AC3E}">
        <p14:creationId xmlns:p14="http://schemas.microsoft.com/office/powerpoint/2010/main" val="1365252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7000"/>
            <a:lum/>
          </a:blip>
          <a:srcRect/>
          <a:stretch>
            <a:fillRect t="-6000" b="-6000"/>
          </a:stretch>
        </a:blipFill>
        <a:effectLst/>
      </p:bgPr>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FD17DF27-6671-1979-7098-7A38D6FF264D}"/>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A1E3C42F-342F-158D-3F8F-7E3BC3F58C85}"/>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0CB0F099-CAF4-5999-76B0-88DF3B731D26}"/>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82000"/>
                  </a:schemeClr>
                </a:solidFill>
              </a:defRPr>
            </a:lvl1pPr>
          </a:lstStyle>
          <a:p>
            <a:fld id="{827FD8A2-119D-4C99-A6B0-060D5269E719}" type="datetimeFigureOut">
              <a:rPr lang="en-US" smtClean="0"/>
              <a:t>10/30/2024</a:t>
            </a:fld>
            <a:endParaRPr lang="en-US"/>
          </a:p>
        </p:txBody>
      </p:sp>
      <p:sp>
        <p:nvSpPr>
          <p:cNvPr id="5" name="عنصر نائب للتذييل 4">
            <a:extLst>
              <a:ext uri="{FF2B5EF4-FFF2-40B4-BE49-F238E27FC236}">
                <a16:creationId xmlns:a16="http://schemas.microsoft.com/office/drawing/2014/main" id="{7742CBCC-5D48-212A-9F18-D9835E821C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82000"/>
                  </a:schemeClr>
                </a:solidFill>
              </a:defRPr>
            </a:lvl1pPr>
          </a:lstStyle>
          <a:p>
            <a:endParaRPr lang="en-US"/>
          </a:p>
        </p:txBody>
      </p:sp>
      <p:sp>
        <p:nvSpPr>
          <p:cNvPr id="6" name="عنصر نائب لرقم الشريحة 5">
            <a:extLst>
              <a:ext uri="{FF2B5EF4-FFF2-40B4-BE49-F238E27FC236}">
                <a16:creationId xmlns:a16="http://schemas.microsoft.com/office/drawing/2014/main" id="{768A2FE2-CD64-6086-A424-599A514FDF0E}"/>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82000"/>
                  </a:schemeClr>
                </a:solidFill>
              </a:defRPr>
            </a:lvl1pPr>
          </a:lstStyle>
          <a:p>
            <a:fld id="{7A153710-702C-412D-B4F8-7DC5D8A58A3D}" type="slidenum">
              <a:rPr lang="en-US" smtClean="0"/>
              <a:t>‹#›</a:t>
            </a:fld>
            <a:endParaRPr lang="en-US"/>
          </a:p>
        </p:txBody>
      </p:sp>
    </p:spTree>
    <p:extLst>
      <p:ext uri="{BB962C8B-B14F-4D97-AF65-F5344CB8AC3E}">
        <p14:creationId xmlns:p14="http://schemas.microsoft.com/office/powerpoint/2010/main" val="3918148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2.svg"/><Relationship Id="rId7" Type="http://schemas.openxmlformats.org/officeDocument/2006/relationships/image" Target="../media/image36.svg"/><Relationship Id="rId2" Type="http://schemas.openxmlformats.org/officeDocument/2006/relationships/image" Target="../media/image31.png"/><Relationship Id="rId1" Type="http://schemas.openxmlformats.org/officeDocument/2006/relationships/slideLayout" Target="../slideLayouts/slideLayout7.xml"/><Relationship Id="rId6" Type="http://schemas.openxmlformats.org/officeDocument/2006/relationships/image" Target="../media/image35.png"/><Relationship Id="rId5" Type="http://schemas.openxmlformats.org/officeDocument/2006/relationships/image" Target="../media/image34.svg"/><Relationship Id="rId4" Type="http://schemas.openxmlformats.org/officeDocument/2006/relationships/image" Target="../media/image33.png"/><Relationship Id="rId9" Type="http://schemas.openxmlformats.org/officeDocument/2006/relationships/image" Target="../media/image38.svg"/></Relationships>
</file>

<file path=ppt/slides/_rels/slide15.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7.xml"/><Relationship Id="rId5" Type="http://schemas.openxmlformats.org/officeDocument/2006/relationships/image" Target="../media/image42.svg"/><Relationship Id="rId4" Type="http://schemas.openxmlformats.org/officeDocument/2006/relationships/image" Target="../media/image41.pn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43.svg"/><Relationship Id="rId7" Type="http://schemas.openxmlformats.org/officeDocument/2006/relationships/image" Target="../media/image45.sv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44.svg"/><Relationship Id="rId4" Type="http://schemas.openxmlformats.org/officeDocument/2006/relationships/image" Target="../media/image9.png"/><Relationship Id="rId9" Type="http://schemas.openxmlformats.org/officeDocument/2006/relationships/image" Target="../media/image46.svg"/></Relationships>
</file>

<file path=ppt/slides/_rels/slide18.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حُب + تعاون + إصلاح = المواطنة الصالحة">
            <a:extLst>
              <a:ext uri="{FF2B5EF4-FFF2-40B4-BE49-F238E27FC236}">
                <a16:creationId xmlns:a16="http://schemas.microsoft.com/office/drawing/2014/main" id="{3AD0FAED-D651-B3FD-7FB9-E15D29515E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3"/>
            <a:ext cx="12192000" cy="6864867"/>
          </a:xfrm>
          <a:prstGeom prst="rect">
            <a:avLst/>
          </a:prstGeom>
          <a:noFill/>
          <a:extLst>
            <a:ext uri="{909E8E84-426E-40DD-AFC4-6F175D3DCCD1}">
              <a14:hiddenFill xmlns:a14="http://schemas.microsoft.com/office/drawing/2010/main">
                <a:solidFill>
                  <a:srgbClr val="FFFFFF"/>
                </a:solidFill>
              </a14:hiddenFill>
            </a:ext>
          </a:extLst>
        </p:spPr>
      </p:pic>
      <p:sp>
        <p:nvSpPr>
          <p:cNvPr id="15" name="مربع نص 14">
            <a:extLst>
              <a:ext uri="{FF2B5EF4-FFF2-40B4-BE49-F238E27FC236}">
                <a16:creationId xmlns:a16="http://schemas.microsoft.com/office/drawing/2014/main" id="{5EA1FCD3-F16C-2919-680B-4C9EF3B47833}"/>
              </a:ext>
            </a:extLst>
          </p:cNvPr>
          <p:cNvSpPr txBox="1"/>
          <p:nvPr/>
        </p:nvSpPr>
        <p:spPr>
          <a:xfrm>
            <a:off x="0" y="-2"/>
            <a:ext cx="12192000" cy="6858000"/>
          </a:xfrm>
          <a:custGeom>
            <a:avLst/>
            <a:gdLst/>
            <a:ahLst/>
            <a:cxnLst/>
            <a:rect l="l" t="t" r="r" b="b"/>
            <a:pathLst>
              <a:path w="12192000" h="6858000">
                <a:moveTo>
                  <a:pt x="2179009" y="5127774"/>
                </a:moveTo>
                <a:lnTo>
                  <a:pt x="1784295" y="5917202"/>
                </a:lnTo>
                <a:lnTo>
                  <a:pt x="2179009" y="6706629"/>
                </a:lnTo>
                <a:lnTo>
                  <a:pt x="3163760" y="6706629"/>
                </a:lnTo>
                <a:lnTo>
                  <a:pt x="3558474" y="5917202"/>
                </a:lnTo>
                <a:lnTo>
                  <a:pt x="3163760" y="5127774"/>
                </a:lnTo>
                <a:close/>
                <a:moveTo>
                  <a:pt x="3624937" y="4338346"/>
                </a:moveTo>
                <a:lnTo>
                  <a:pt x="3230223" y="5127774"/>
                </a:lnTo>
                <a:lnTo>
                  <a:pt x="3624937" y="5917201"/>
                </a:lnTo>
                <a:lnTo>
                  <a:pt x="4609688" y="5917201"/>
                </a:lnTo>
                <a:lnTo>
                  <a:pt x="5004402" y="5127774"/>
                </a:lnTo>
                <a:lnTo>
                  <a:pt x="4609688" y="4338346"/>
                </a:lnTo>
                <a:close/>
                <a:moveTo>
                  <a:pt x="733081" y="4301722"/>
                </a:moveTo>
                <a:lnTo>
                  <a:pt x="338367" y="5091150"/>
                </a:lnTo>
                <a:lnTo>
                  <a:pt x="733081" y="5880577"/>
                </a:lnTo>
                <a:lnTo>
                  <a:pt x="1717832" y="5880577"/>
                </a:lnTo>
                <a:lnTo>
                  <a:pt x="2112546" y="5091150"/>
                </a:lnTo>
                <a:lnTo>
                  <a:pt x="1717832" y="4301722"/>
                </a:lnTo>
                <a:close/>
                <a:moveTo>
                  <a:pt x="2179009" y="3475671"/>
                </a:moveTo>
                <a:lnTo>
                  <a:pt x="1784295" y="4265099"/>
                </a:lnTo>
                <a:lnTo>
                  <a:pt x="2179009" y="5054526"/>
                </a:lnTo>
                <a:lnTo>
                  <a:pt x="3163760" y="5054526"/>
                </a:lnTo>
                <a:lnTo>
                  <a:pt x="3558474" y="4265099"/>
                </a:lnTo>
                <a:lnTo>
                  <a:pt x="3163760" y="3475671"/>
                </a:lnTo>
                <a:close/>
                <a:moveTo>
                  <a:pt x="3624937" y="2686244"/>
                </a:moveTo>
                <a:lnTo>
                  <a:pt x="3230223" y="3475672"/>
                </a:lnTo>
                <a:lnTo>
                  <a:pt x="3624937" y="4265099"/>
                </a:lnTo>
                <a:lnTo>
                  <a:pt x="4609688" y="4265099"/>
                </a:lnTo>
                <a:lnTo>
                  <a:pt x="5004402" y="3475672"/>
                </a:lnTo>
                <a:lnTo>
                  <a:pt x="4609688" y="2686244"/>
                </a:lnTo>
                <a:close/>
                <a:moveTo>
                  <a:pt x="733081" y="2649621"/>
                </a:moveTo>
                <a:lnTo>
                  <a:pt x="338367" y="3439048"/>
                </a:lnTo>
                <a:lnTo>
                  <a:pt x="733081" y="4228475"/>
                </a:lnTo>
                <a:lnTo>
                  <a:pt x="1717832" y="4228475"/>
                </a:lnTo>
                <a:lnTo>
                  <a:pt x="2112546" y="3439048"/>
                </a:lnTo>
                <a:lnTo>
                  <a:pt x="1717832" y="2649621"/>
                </a:lnTo>
                <a:close/>
                <a:moveTo>
                  <a:pt x="9437246" y="2193426"/>
                </a:moveTo>
                <a:cubicBezTo>
                  <a:pt x="9427188" y="2193426"/>
                  <a:pt x="9418730" y="2196474"/>
                  <a:pt x="9411872" y="2202570"/>
                </a:cubicBezTo>
                <a:cubicBezTo>
                  <a:pt x="9405014" y="2208666"/>
                  <a:pt x="9401585" y="2216591"/>
                  <a:pt x="9401585" y="2226345"/>
                </a:cubicBezTo>
                <a:cubicBezTo>
                  <a:pt x="9401585" y="2237013"/>
                  <a:pt x="9405090" y="2245090"/>
                  <a:pt x="9412100" y="2250576"/>
                </a:cubicBezTo>
                <a:cubicBezTo>
                  <a:pt x="9419111" y="2256063"/>
                  <a:pt x="9427493" y="2258806"/>
                  <a:pt x="9437246" y="2258806"/>
                </a:cubicBezTo>
                <a:cubicBezTo>
                  <a:pt x="9447000" y="2258806"/>
                  <a:pt x="9455382" y="2256063"/>
                  <a:pt x="9462392" y="2250576"/>
                </a:cubicBezTo>
                <a:cubicBezTo>
                  <a:pt x="9469403" y="2245090"/>
                  <a:pt x="9472908" y="2237013"/>
                  <a:pt x="9472908" y="2226345"/>
                </a:cubicBezTo>
                <a:cubicBezTo>
                  <a:pt x="9472908" y="2216591"/>
                  <a:pt x="9469555" y="2208666"/>
                  <a:pt x="9462850" y="2202570"/>
                </a:cubicBezTo>
                <a:cubicBezTo>
                  <a:pt x="9456144" y="2196474"/>
                  <a:pt x="9447610" y="2193426"/>
                  <a:pt x="9437246" y="2193426"/>
                </a:cubicBezTo>
                <a:close/>
                <a:moveTo>
                  <a:pt x="9338034" y="2193426"/>
                </a:moveTo>
                <a:cubicBezTo>
                  <a:pt x="9327976" y="2193426"/>
                  <a:pt x="9319518" y="2196474"/>
                  <a:pt x="9312660" y="2202570"/>
                </a:cubicBezTo>
                <a:cubicBezTo>
                  <a:pt x="9305801" y="2208666"/>
                  <a:pt x="9302372" y="2216591"/>
                  <a:pt x="9302372" y="2226345"/>
                </a:cubicBezTo>
                <a:cubicBezTo>
                  <a:pt x="9302372" y="2237013"/>
                  <a:pt x="9305878" y="2245090"/>
                  <a:pt x="9312888" y="2250576"/>
                </a:cubicBezTo>
                <a:cubicBezTo>
                  <a:pt x="9319898" y="2256063"/>
                  <a:pt x="9328280" y="2258806"/>
                  <a:pt x="9338034" y="2258806"/>
                </a:cubicBezTo>
                <a:cubicBezTo>
                  <a:pt x="9347788" y="2258806"/>
                  <a:pt x="9356170" y="2256063"/>
                  <a:pt x="9363180" y="2250576"/>
                </a:cubicBezTo>
                <a:cubicBezTo>
                  <a:pt x="9370190" y="2245090"/>
                  <a:pt x="9373696" y="2237013"/>
                  <a:pt x="9373696" y="2226345"/>
                </a:cubicBezTo>
                <a:cubicBezTo>
                  <a:pt x="9373696" y="2216591"/>
                  <a:pt x="9370266" y="2208666"/>
                  <a:pt x="9363408" y="2202570"/>
                </a:cubicBezTo>
                <a:cubicBezTo>
                  <a:pt x="9356550" y="2196474"/>
                  <a:pt x="9348092" y="2193426"/>
                  <a:pt x="9338034" y="2193426"/>
                </a:cubicBezTo>
                <a:close/>
                <a:moveTo>
                  <a:pt x="6564964" y="2193426"/>
                </a:moveTo>
                <a:cubicBezTo>
                  <a:pt x="6554905" y="2193426"/>
                  <a:pt x="6546447" y="2196474"/>
                  <a:pt x="6539589" y="2202570"/>
                </a:cubicBezTo>
                <a:cubicBezTo>
                  <a:pt x="6532731" y="2208666"/>
                  <a:pt x="6529302" y="2216591"/>
                  <a:pt x="6529302" y="2226345"/>
                </a:cubicBezTo>
                <a:cubicBezTo>
                  <a:pt x="6529302" y="2237013"/>
                  <a:pt x="6532807" y="2245090"/>
                  <a:pt x="6539818" y="2250576"/>
                </a:cubicBezTo>
                <a:cubicBezTo>
                  <a:pt x="6546828" y="2256063"/>
                  <a:pt x="6555210" y="2258806"/>
                  <a:pt x="6564964" y="2258806"/>
                </a:cubicBezTo>
                <a:cubicBezTo>
                  <a:pt x="6574717" y="2258806"/>
                  <a:pt x="6583099" y="2256063"/>
                  <a:pt x="6590110" y="2250576"/>
                </a:cubicBezTo>
                <a:cubicBezTo>
                  <a:pt x="6597120" y="2245090"/>
                  <a:pt x="6600625" y="2237013"/>
                  <a:pt x="6600625" y="2226345"/>
                </a:cubicBezTo>
                <a:cubicBezTo>
                  <a:pt x="6600625" y="2216591"/>
                  <a:pt x="6597273" y="2208666"/>
                  <a:pt x="6590567" y="2202570"/>
                </a:cubicBezTo>
                <a:cubicBezTo>
                  <a:pt x="6583861" y="2196474"/>
                  <a:pt x="6575327" y="2193426"/>
                  <a:pt x="6564964" y="2193426"/>
                </a:cubicBezTo>
                <a:close/>
                <a:moveTo>
                  <a:pt x="6465751" y="2193426"/>
                </a:moveTo>
                <a:cubicBezTo>
                  <a:pt x="6455693" y="2193426"/>
                  <a:pt x="6447235" y="2196474"/>
                  <a:pt x="6440377" y="2202570"/>
                </a:cubicBezTo>
                <a:cubicBezTo>
                  <a:pt x="6433519" y="2208666"/>
                  <a:pt x="6430090" y="2216591"/>
                  <a:pt x="6430090" y="2226345"/>
                </a:cubicBezTo>
                <a:cubicBezTo>
                  <a:pt x="6430090" y="2237013"/>
                  <a:pt x="6433595" y="2245090"/>
                  <a:pt x="6440605" y="2250576"/>
                </a:cubicBezTo>
                <a:cubicBezTo>
                  <a:pt x="6447616" y="2256063"/>
                  <a:pt x="6455998" y="2258806"/>
                  <a:pt x="6465751" y="2258806"/>
                </a:cubicBezTo>
                <a:cubicBezTo>
                  <a:pt x="6475505" y="2258806"/>
                  <a:pt x="6483887" y="2256063"/>
                  <a:pt x="6490897" y="2250576"/>
                </a:cubicBezTo>
                <a:cubicBezTo>
                  <a:pt x="6497908" y="2245090"/>
                  <a:pt x="6501413" y="2237013"/>
                  <a:pt x="6501413" y="2226345"/>
                </a:cubicBezTo>
                <a:cubicBezTo>
                  <a:pt x="6501413" y="2216591"/>
                  <a:pt x="6497984" y="2208666"/>
                  <a:pt x="6491126" y="2202570"/>
                </a:cubicBezTo>
                <a:cubicBezTo>
                  <a:pt x="6484268" y="2196474"/>
                  <a:pt x="6475810" y="2193426"/>
                  <a:pt x="6465751" y="2193426"/>
                </a:cubicBezTo>
                <a:close/>
                <a:moveTo>
                  <a:pt x="7802375" y="2190683"/>
                </a:moveTo>
                <a:cubicBezTo>
                  <a:pt x="7791708" y="2190683"/>
                  <a:pt x="7782792" y="2193807"/>
                  <a:pt x="7775629" y="2200056"/>
                </a:cubicBezTo>
                <a:cubicBezTo>
                  <a:pt x="7768466" y="2206304"/>
                  <a:pt x="7764885" y="2214457"/>
                  <a:pt x="7764885" y="2224516"/>
                </a:cubicBezTo>
                <a:cubicBezTo>
                  <a:pt x="7764885" y="2235793"/>
                  <a:pt x="7768619" y="2244328"/>
                  <a:pt x="7776086" y="2250119"/>
                </a:cubicBezTo>
                <a:cubicBezTo>
                  <a:pt x="7783554" y="2255910"/>
                  <a:pt x="7792317" y="2258806"/>
                  <a:pt x="7802375" y="2258806"/>
                </a:cubicBezTo>
                <a:cubicBezTo>
                  <a:pt x="7812434" y="2258806"/>
                  <a:pt x="7821197" y="2255910"/>
                  <a:pt x="7828664" y="2250119"/>
                </a:cubicBezTo>
                <a:cubicBezTo>
                  <a:pt x="7836132" y="2244328"/>
                  <a:pt x="7839866" y="2235793"/>
                  <a:pt x="7839866" y="2224516"/>
                </a:cubicBezTo>
                <a:cubicBezTo>
                  <a:pt x="7839866" y="2214457"/>
                  <a:pt x="7836285" y="2206304"/>
                  <a:pt x="7829122" y="2200056"/>
                </a:cubicBezTo>
                <a:cubicBezTo>
                  <a:pt x="7821959" y="2193807"/>
                  <a:pt x="7813043" y="2190683"/>
                  <a:pt x="7802375" y="2190683"/>
                </a:cubicBezTo>
                <a:close/>
                <a:moveTo>
                  <a:pt x="7264403" y="1992258"/>
                </a:moveTo>
                <a:cubicBezTo>
                  <a:pt x="7275376" y="1992258"/>
                  <a:pt x="7285435" y="1994163"/>
                  <a:pt x="7294579" y="1997973"/>
                </a:cubicBezTo>
                <a:cubicBezTo>
                  <a:pt x="7303723" y="2001783"/>
                  <a:pt x="7311647" y="2007041"/>
                  <a:pt x="7318353" y="2013746"/>
                </a:cubicBezTo>
                <a:cubicBezTo>
                  <a:pt x="7325059" y="2020452"/>
                  <a:pt x="7330240" y="2028377"/>
                  <a:pt x="7333898" y="2037521"/>
                </a:cubicBezTo>
                <a:cubicBezTo>
                  <a:pt x="7337556" y="2046665"/>
                  <a:pt x="7339384" y="2056571"/>
                  <a:pt x="7339384" y="2067239"/>
                </a:cubicBezTo>
                <a:cubicBezTo>
                  <a:pt x="7339384" y="2077907"/>
                  <a:pt x="7337479" y="2087737"/>
                  <a:pt x="7333669" y="2096728"/>
                </a:cubicBezTo>
                <a:cubicBezTo>
                  <a:pt x="7329860" y="2105720"/>
                  <a:pt x="7324525" y="2113492"/>
                  <a:pt x="7317668" y="2120046"/>
                </a:cubicBezTo>
                <a:cubicBezTo>
                  <a:pt x="7310809" y="2126599"/>
                  <a:pt x="7302808" y="2131704"/>
                  <a:pt x="7293664" y="2135362"/>
                </a:cubicBezTo>
                <a:cubicBezTo>
                  <a:pt x="7284520" y="2139019"/>
                  <a:pt x="7274767" y="2140848"/>
                  <a:pt x="7264403" y="2140848"/>
                </a:cubicBezTo>
                <a:cubicBezTo>
                  <a:pt x="7254040" y="2140848"/>
                  <a:pt x="7244439" y="2138943"/>
                  <a:pt x="7235600" y="2135133"/>
                </a:cubicBezTo>
                <a:cubicBezTo>
                  <a:pt x="7226761" y="2131323"/>
                  <a:pt x="7219065" y="2126142"/>
                  <a:pt x="7212511" y="2119589"/>
                </a:cubicBezTo>
                <a:cubicBezTo>
                  <a:pt x="7205958" y="2113035"/>
                  <a:pt x="7200853" y="2105263"/>
                  <a:pt x="7197195" y="2096271"/>
                </a:cubicBezTo>
                <a:cubicBezTo>
                  <a:pt x="7193537" y="2087280"/>
                  <a:pt x="7191709" y="2077602"/>
                  <a:pt x="7191709" y="2067239"/>
                </a:cubicBezTo>
                <a:cubicBezTo>
                  <a:pt x="7191709" y="2056876"/>
                  <a:pt x="7193537" y="2047122"/>
                  <a:pt x="7197195" y="2037978"/>
                </a:cubicBezTo>
                <a:cubicBezTo>
                  <a:pt x="7200853" y="2028834"/>
                  <a:pt x="7205882" y="2020909"/>
                  <a:pt x="7212283" y="2014204"/>
                </a:cubicBezTo>
                <a:cubicBezTo>
                  <a:pt x="7218683" y="2007498"/>
                  <a:pt x="7226303" y="2002164"/>
                  <a:pt x="7235143" y="1998202"/>
                </a:cubicBezTo>
                <a:cubicBezTo>
                  <a:pt x="7243982" y="1994239"/>
                  <a:pt x="7253736" y="1992258"/>
                  <a:pt x="7264403" y="1992258"/>
                </a:cubicBezTo>
                <a:close/>
                <a:moveTo>
                  <a:pt x="10948216" y="1990429"/>
                </a:moveTo>
                <a:lnTo>
                  <a:pt x="11094062" y="1990429"/>
                </a:lnTo>
                <a:cubicBezTo>
                  <a:pt x="11102292" y="1990429"/>
                  <a:pt x="11109836" y="1992106"/>
                  <a:pt x="11116694" y="1995459"/>
                </a:cubicBezTo>
                <a:cubicBezTo>
                  <a:pt x="11123552" y="1998811"/>
                  <a:pt x="11128962" y="2003079"/>
                  <a:pt x="11132924" y="2008260"/>
                </a:cubicBezTo>
                <a:cubicBezTo>
                  <a:pt x="11137192" y="2013442"/>
                  <a:pt x="11140316" y="2019462"/>
                  <a:pt x="11142297" y="2026319"/>
                </a:cubicBezTo>
                <a:cubicBezTo>
                  <a:pt x="11144278" y="2033178"/>
                  <a:pt x="11145269" y="2041179"/>
                  <a:pt x="11145269" y="2050322"/>
                </a:cubicBezTo>
                <a:lnTo>
                  <a:pt x="11145269" y="2097414"/>
                </a:lnTo>
                <a:lnTo>
                  <a:pt x="10948216" y="2097414"/>
                </a:lnTo>
                <a:close/>
                <a:moveTo>
                  <a:pt x="10539556" y="1968027"/>
                </a:moveTo>
                <a:lnTo>
                  <a:pt x="10566530" y="1968027"/>
                </a:lnTo>
                <a:lnTo>
                  <a:pt x="10566530" y="2097414"/>
                </a:lnTo>
                <a:lnTo>
                  <a:pt x="10539556" y="2097414"/>
                </a:lnTo>
                <a:cubicBezTo>
                  <a:pt x="10529192" y="2097414"/>
                  <a:pt x="10519515" y="2096043"/>
                  <a:pt x="10510523" y="2093299"/>
                </a:cubicBezTo>
                <a:cubicBezTo>
                  <a:pt x="10501532" y="2090556"/>
                  <a:pt x="10493683" y="2086441"/>
                  <a:pt x="10486977" y="2080955"/>
                </a:cubicBezTo>
                <a:cubicBezTo>
                  <a:pt x="10480272" y="2075469"/>
                  <a:pt x="10475014" y="2068687"/>
                  <a:pt x="10471204" y="2060610"/>
                </a:cubicBezTo>
                <a:cubicBezTo>
                  <a:pt x="10467394" y="2052532"/>
                  <a:pt x="10465489" y="2043160"/>
                  <a:pt x="10465489" y="2032492"/>
                </a:cubicBezTo>
                <a:cubicBezTo>
                  <a:pt x="10465489" y="2022738"/>
                  <a:pt x="10467546" y="2013899"/>
                  <a:pt x="10471662" y="2005974"/>
                </a:cubicBezTo>
                <a:cubicBezTo>
                  <a:pt x="10475776" y="1998049"/>
                  <a:pt x="10481262" y="1991268"/>
                  <a:pt x="10488120" y="1985629"/>
                </a:cubicBezTo>
                <a:cubicBezTo>
                  <a:pt x="10494978" y="1979990"/>
                  <a:pt x="10502903" y="1975646"/>
                  <a:pt x="10511895" y="1972599"/>
                </a:cubicBezTo>
                <a:cubicBezTo>
                  <a:pt x="10520887" y="1969551"/>
                  <a:pt x="10530106" y="1968027"/>
                  <a:pt x="10539556" y="1968027"/>
                </a:cubicBezTo>
                <a:close/>
                <a:moveTo>
                  <a:pt x="10558301" y="1904019"/>
                </a:moveTo>
                <a:cubicBezTo>
                  <a:pt x="10535440" y="1904019"/>
                  <a:pt x="10514410" y="1906990"/>
                  <a:pt x="10495207" y="1912934"/>
                </a:cubicBezTo>
                <a:cubicBezTo>
                  <a:pt x="10476004" y="1918878"/>
                  <a:pt x="10459469" y="1927336"/>
                  <a:pt x="10445600" y="1938309"/>
                </a:cubicBezTo>
                <a:cubicBezTo>
                  <a:pt x="10431732" y="1949281"/>
                  <a:pt x="10420912" y="1962693"/>
                  <a:pt x="10413140" y="1978542"/>
                </a:cubicBezTo>
                <a:cubicBezTo>
                  <a:pt x="10405368" y="1994392"/>
                  <a:pt x="10401481" y="2012375"/>
                  <a:pt x="10401481" y="2032492"/>
                </a:cubicBezTo>
                <a:cubicBezTo>
                  <a:pt x="10401481" y="2055352"/>
                  <a:pt x="10405520" y="2074935"/>
                  <a:pt x="10413597" y="2091242"/>
                </a:cubicBezTo>
                <a:cubicBezTo>
                  <a:pt x="10421674" y="2107549"/>
                  <a:pt x="10432799" y="2120884"/>
                  <a:pt x="10446972" y="2131247"/>
                </a:cubicBezTo>
                <a:cubicBezTo>
                  <a:pt x="10461146" y="2141610"/>
                  <a:pt x="10477757" y="2149230"/>
                  <a:pt x="10496808" y="2154107"/>
                </a:cubicBezTo>
                <a:cubicBezTo>
                  <a:pt x="10515858" y="2158984"/>
                  <a:pt x="10536355" y="2161422"/>
                  <a:pt x="10558301" y="2161422"/>
                </a:cubicBezTo>
                <a:lnTo>
                  <a:pt x="10566530" y="2161422"/>
                </a:lnTo>
                <a:lnTo>
                  <a:pt x="10566530" y="2197998"/>
                </a:lnTo>
                <a:lnTo>
                  <a:pt x="10433485" y="2197998"/>
                </a:lnTo>
                <a:cubicBezTo>
                  <a:pt x="10419769" y="2197998"/>
                  <a:pt x="10406968" y="2196779"/>
                  <a:pt x="10395080" y="2194341"/>
                </a:cubicBezTo>
                <a:cubicBezTo>
                  <a:pt x="10383193" y="2191902"/>
                  <a:pt x="10373287" y="2187330"/>
                  <a:pt x="10365362" y="2180625"/>
                </a:cubicBezTo>
                <a:cubicBezTo>
                  <a:pt x="10358352" y="2174529"/>
                  <a:pt x="10353399" y="2166680"/>
                  <a:pt x="10350504" y="2157079"/>
                </a:cubicBezTo>
                <a:cubicBezTo>
                  <a:pt x="10347608" y="2147478"/>
                  <a:pt x="10346160" y="2135819"/>
                  <a:pt x="10346160" y="2122103"/>
                </a:cubicBezTo>
                <a:lnTo>
                  <a:pt x="10346160" y="2029749"/>
                </a:lnTo>
                <a:lnTo>
                  <a:pt x="10282152" y="2029749"/>
                </a:lnTo>
                <a:lnTo>
                  <a:pt x="10282152" y="2129875"/>
                </a:lnTo>
                <a:cubicBezTo>
                  <a:pt x="10282152" y="2148468"/>
                  <a:pt x="10284438" y="2166223"/>
                  <a:pt x="10289010" y="2183139"/>
                </a:cubicBezTo>
                <a:cubicBezTo>
                  <a:pt x="10293582" y="2200056"/>
                  <a:pt x="10301506" y="2213848"/>
                  <a:pt x="10312784" y="2224516"/>
                </a:cubicBezTo>
                <a:cubicBezTo>
                  <a:pt x="10319794" y="2231221"/>
                  <a:pt x="10327186" y="2236936"/>
                  <a:pt x="10334958" y="2241661"/>
                </a:cubicBezTo>
                <a:cubicBezTo>
                  <a:pt x="10342731" y="2246385"/>
                  <a:pt x="10351342" y="2250271"/>
                  <a:pt x="10360790" y="2253320"/>
                </a:cubicBezTo>
                <a:cubicBezTo>
                  <a:pt x="10370240" y="2256368"/>
                  <a:pt x="10380526" y="2258577"/>
                  <a:pt x="10391652" y="2259949"/>
                </a:cubicBezTo>
                <a:cubicBezTo>
                  <a:pt x="10402776" y="2261320"/>
                  <a:pt x="10415197" y="2262006"/>
                  <a:pt x="10428913" y="2262006"/>
                </a:cubicBezTo>
                <a:lnTo>
                  <a:pt x="10630538" y="2262006"/>
                </a:lnTo>
                <a:lnTo>
                  <a:pt x="10630538" y="1904019"/>
                </a:lnTo>
                <a:close/>
                <a:moveTo>
                  <a:pt x="9745704" y="1904019"/>
                </a:moveTo>
                <a:lnTo>
                  <a:pt x="9745704" y="1968027"/>
                </a:lnTo>
                <a:lnTo>
                  <a:pt x="9773136" y="1968027"/>
                </a:lnTo>
                <a:cubicBezTo>
                  <a:pt x="9781366" y="1968027"/>
                  <a:pt x="9788910" y="1969627"/>
                  <a:pt x="9795768" y="1972827"/>
                </a:cubicBezTo>
                <a:cubicBezTo>
                  <a:pt x="9802626" y="1976028"/>
                  <a:pt x="9808036" y="1980219"/>
                  <a:pt x="9811998" y="1985400"/>
                </a:cubicBezTo>
                <a:cubicBezTo>
                  <a:pt x="9816266" y="1990582"/>
                  <a:pt x="9819389" y="1996602"/>
                  <a:pt x="9821371" y="2003460"/>
                </a:cubicBezTo>
                <a:cubicBezTo>
                  <a:pt x="9823352" y="2010318"/>
                  <a:pt x="9824342" y="2018319"/>
                  <a:pt x="9824342" y="2027463"/>
                </a:cubicBezTo>
                <a:lnTo>
                  <a:pt x="9824342" y="2097414"/>
                </a:lnTo>
                <a:lnTo>
                  <a:pt x="9664780" y="2097414"/>
                </a:lnTo>
                <a:lnTo>
                  <a:pt x="9664780" y="2161422"/>
                </a:lnTo>
                <a:lnTo>
                  <a:pt x="9925002" y="2161422"/>
                </a:lnTo>
                <a:lnTo>
                  <a:pt x="9937728" y="2161422"/>
                </a:lnTo>
                <a:lnTo>
                  <a:pt x="10084565" y="2161422"/>
                </a:lnTo>
                <a:lnTo>
                  <a:pt x="10084565" y="1904019"/>
                </a:lnTo>
                <a:lnTo>
                  <a:pt x="10020557" y="1904019"/>
                </a:lnTo>
                <a:lnTo>
                  <a:pt x="10020557" y="2097414"/>
                </a:lnTo>
                <a:lnTo>
                  <a:pt x="9937728" y="2097414"/>
                </a:lnTo>
                <a:lnTo>
                  <a:pt x="9925002" y="2097414"/>
                </a:lnTo>
                <a:lnTo>
                  <a:pt x="9888350" y="2097414"/>
                </a:lnTo>
                <a:lnTo>
                  <a:pt x="9888350" y="2030206"/>
                </a:lnTo>
                <a:cubicBezTo>
                  <a:pt x="9888350" y="2011308"/>
                  <a:pt x="9886369" y="1993858"/>
                  <a:pt x="9882407" y="1977856"/>
                </a:cubicBezTo>
                <a:cubicBezTo>
                  <a:pt x="9878444" y="1961854"/>
                  <a:pt x="9871586" y="1948672"/>
                  <a:pt x="9861833" y="1938309"/>
                </a:cubicBezTo>
                <a:cubicBezTo>
                  <a:pt x="9850250" y="1926117"/>
                  <a:pt x="9836687" y="1917354"/>
                  <a:pt x="9821142" y="1912020"/>
                </a:cubicBezTo>
                <a:cubicBezTo>
                  <a:pt x="9805598" y="1906686"/>
                  <a:pt x="9787462" y="1904019"/>
                  <a:pt x="9766735" y="1904019"/>
                </a:cubicBezTo>
                <a:close/>
                <a:moveTo>
                  <a:pt x="9555508" y="1904019"/>
                </a:moveTo>
                <a:lnTo>
                  <a:pt x="9555508" y="2153193"/>
                </a:lnTo>
                <a:cubicBezTo>
                  <a:pt x="9555508" y="2169042"/>
                  <a:pt x="9552994" y="2180472"/>
                  <a:pt x="9547965" y="2187483"/>
                </a:cubicBezTo>
                <a:cubicBezTo>
                  <a:pt x="9542936" y="2194493"/>
                  <a:pt x="9534020" y="2197998"/>
                  <a:pt x="9521219" y="2197998"/>
                </a:cubicBezTo>
                <a:cubicBezTo>
                  <a:pt x="9516342" y="2197998"/>
                  <a:pt x="9511618" y="2197693"/>
                  <a:pt x="9507046" y="2197084"/>
                </a:cubicBezTo>
                <a:cubicBezTo>
                  <a:pt x="9502474" y="2196474"/>
                  <a:pt x="9497140" y="2195407"/>
                  <a:pt x="9491044" y="2193883"/>
                </a:cubicBezTo>
                <a:lnTo>
                  <a:pt x="9495615" y="2257892"/>
                </a:lnTo>
                <a:cubicBezTo>
                  <a:pt x="9499578" y="2259111"/>
                  <a:pt x="9504455" y="2260101"/>
                  <a:pt x="9510246" y="2260863"/>
                </a:cubicBezTo>
                <a:cubicBezTo>
                  <a:pt x="9516037" y="2261625"/>
                  <a:pt x="9521981" y="2262006"/>
                  <a:pt x="9528077" y="2262006"/>
                </a:cubicBezTo>
                <a:cubicBezTo>
                  <a:pt x="9544536" y="2262006"/>
                  <a:pt x="9558557" y="2259720"/>
                  <a:pt x="9570139" y="2255148"/>
                </a:cubicBezTo>
                <a:cubicBezTo>
                  <a:pt x="9581722" y="2250576"/>
                  <a:pt x="9591170" y="2243490"/>
                  <a:pt x="9598486" y="2233889"/>
                </a:cubicBezTo>
                <a:cubicBezTo>
                  <a:pt x="9605801" y="2224287"/>
                  <a:pt x="9611134" y="2212095"/>
                  <a:pt x="9614488" y="2197312"/>
                </a:cubicBezTo>
                <a:cubicBezTo>
                  <a:pt x="9617840" y="2182530"/>
                  <a:pt x="9619517" y="2164775"/>
                  <a:pt x="9619517" y="2144049"/>
                </a:cubicBezTo>
                <a:lnTo>
                  <a:pt x="9619517" y="1904019"/>
                </a:lnTo>
                <a:close/>
                <a:moveTo>
                  <a:pt x="6131919" y="1904019"/>
                </a:moveTo>
                <a:lnTo>
                  <a:pt x="6131919" y="2097414"/>
                </a:lnTo>
                <a:lnTo>
                  <a:pt x="6003903" y="2097414"/>
                </a:lnTo>
                <a:cubicBezTo>
                  <a:pt x="5990187" y="2097414"/>
                  <a:pt x="5977386" y="2096195"/>
                  <a:pt x="5965498" y="2093757"/>
                </a:cubicBezTo>
                <a:cubicBezTo>
                  <a:pt x="5953611" y="2091318"/>
                  <a:pt x="5943705" y="2086746"/>
                  <a:pt x="5935780" y="2080040"/>
                </a:cubicBezTo>
                <a:cubicBezTo>
                  <a:pt x="5928770" y="2073945"/>
                  <a:pt x="5923817" y="2066096"/>
                  <a:pt x="5920921" y="2056495"/>
                </a:cubicBezTo>
                <a:cubicBezTo>
                  <a:pt x="5918026" y="2046894"/>
                  <a:pt x="5916578" y="2035235"/>
                  <a:pt x="5916578" y="2021519"/>
                </a:cubicBezTo>
                <a:lnTo>
                  <a:pt x="5916578" y="1942881"/>
                </a:lnTo>
                <a:lnTo>
                  <a:pt x="5852570" y="1942881"/>
                </a:lnTo>
                <a:lnTo>
                  <a:pt x="5852570" y="2029291"/>
                </a:lnTo>
                <a:cubicBezTo>
                  <a:pt x="5852570" y="2047884"/>
                  <a:pt x="5854856" y="2065639"/>
                  <a:pt x="5859428" y="2082555"/>
                </a:cubicBezTo>
                <a:cubicBezTo>
                  <a:pt x="5864000" y="2099472"/>
                  <a:pt x="5871925" y="2113264"/>
                  <a:pt x="5883202" y="2123932"/>
                </a:cubicBezTo>
                <a:cubicBezTo>
                  <a:pt x="5890213" y="2130638"/>
                  <a:pt x="5897604" y="2136353"/>
                  <a:pt x="5905377" y="2141077"/>
                </a:cubicBezTo>
                <a:cubicBezTo>
                  <a:pt x="5913149" y="2145801"/>
                  <a:pt x="5921760" y="2149687"/>
                  <a:pt x="5931208" y="2152735"/>
                </a:cubicBezTo>
                <a:cubicBezTo>
                  <a:pt x="5940657" y="2155783"/>
                  <a:pt x="5950944" y="2157993"/>
                  <a:pt x="5962069" y="2159365"/>
                </a:cubicBezTo>
                <a:cubicBezTo>
                  <a:pt x="5973195" y="2160736"/>
                  <a:pt x="5985615" y="2161422"/>
                  <a:pt x="5999331" y="2161422"/>
                </a:cubicBezTo>
                <a:lnTo>
                  <a:pt x="6195927" y="2161422"/>
                </a:lnTo>
                <a:lnTo>
                  <a:pt x="6195927" y="1904019"/>
                </a:lnTo>
                <a:close/>
                <a:moveTo>
                  <a:pt x="9173823" y="1872015"/>
                </a:moveTo>
                <a:lnTo>
                  <a:pt x="9173823" y="2044379"/>
                </a:lnTo>
                <a:cubicBezTo>
                  <a:pt x="9173823" y="2062057"/>
                  <a:pt x="9169251" y="2076078"/>
                  <a:pt x="9160107" y="2086441"/>
                </a:cubicBezTo>
                <a:cubicBezTo>
                  <a:pt x="9150963" y="2096805"/>
                  <a:pt x="9137247" y="2101986"/>
                  <a:pt x="9118959" y="2101986"/>
                </a:cubicBezTo>
                <a:cubicBezTo>
                  <a:pt x="9101585" y="2101986"/>
                  <a:pt x="9087641" y="2096728"/>
                  <a:pt x="9077125" y="2086213"/>
                </a:cubicBezTo>
                <a:cubicBezTo>
                  <a:pt x="9066610" y="2075697"/>
                  <a:pt x="9061352" y="2059467"/>
                  <a:pt x="9061352" y="2037521"/>
                </a:cubicBezTo>
                <a:lnTo>
                  <a:pt x="9061352" y="1926879"/>
                </a:lnTo>
                <a:lnTo>
                  <a:pt x="8997344" y="1926879"/>
                </a:lnTo>
                <a:lnTo>
                  <a:pt x="8997344" y="2040264"/>
                </a:lnTo>
                <a:cubicBezTo>
                  <a:pt x="8997344" y="2051542"/>
                  <a:pt x="8995515" y="2060838"/>
                  <a:pt x="8991858" y="2068153"/>
                </a:cubicBezTo>
                <a:cubicBezTo>
                  <a:pt x="8988200" y="2075469"/>
                  <a:pt x="8983399" y="2081336"/>
                  <a:pt x="8977456" y="2085756"/>
                </a:cubicBezTo>
                <a:cubicBezTo>
                  <a:pt x="8971512" y="2090175"/>
                  <a:pt x="8964959" y="2093223"/>
                  <a:pt x="8957796" y="2094900"/>
                </a:cubicBezTo>
                <a:cubicBezTo>
                  <a:pt x="8950633" y="2096576"/>
                  <a:pt x="8943699" y="2097414"/>
                  <a:pt x="8936993" y="2097414"/>
                </a:cubicBezTo>
                <a:lnTo>
                  <a:pt x="8889902" y="2097414"/>
                </a:lnTo>
                <a:lnTo>
                  <a:pt x="8889902" y="1904019"/>
                </a:lnTo>
                <a:lnTo>
                  <a:pt x="8825894" y="1904019"/>
                </a:lnTo>
                <a:lnTo>
                  <a:pt x="8825894" y="2154564"/>
                </a:lnTo>
                <a:lnTo>
                  <a:pt x="8789318" y="2154564"/>
                </a:lnTo>
                <a:cubicBezTo>
                  <a:pt x="8775602" y="2154564"/>
                  <a:pt x="8762800" y="2153345"/>
                  <a:pt x="8750913" y="2150907"/>
                </a:cubicBezTo>
                <a:cubicBezTo>
                  <a:pt x="8739026" y="2148468"/>
                  <a:pt x="8729120" y="2143896"/>
                  <a:pt x="8721195" y="2137191"/>
                </a:cubicBezTo>
                <a:cubicBezTo>
                  <a:pt x="8714184" y="2131095"/>
                  <a:pt x="8709232" y="2123246"/>
                  <a:pt x="8706336" y="2113645"/>
                </a:cubicBezTo>
                <a:cubicBezTo>
                  <a:pt x="8703440" y="2104044"/>
                  <a:pt x="8701992" y="2092385"/>
                  <a:pt x="8701992" y="2078669"/>
                </a:cubicBezTo>
                <a:lnTo>
                  <a:pt x="8701992" y="1936937"/>
                </a:lnTo>
                <a:lnTo>
                  <a:pt x="8637984" y="1936937"/>
                </a:lnTo>
                <a:lnTo>
                  <a:pt x="8637984" y="2086441"/>
                </a:lnTo>
                <a:cubicBezTo>
                  <a:pt x="8637984" y="2105034"/>
                  <a:pt x="8640270" y="2122789"/>
                  <a:pt x="8644842" y="2139705"/>
                </a:cubicBezTo>
                <a:cubicBezTo>
                  <a:pt x="8649415" y="2156622"/>
                  <a:pt x="8657339" y="2170414"/>
                  <a:pt x="8668617" y="2181082"/>
                </a:cubicBezTo>
                <a:cubicBezTo>
                  <a:pt x="8675627" y="2187787"/>
                  <a:pt x="8683019" y="2193502"/>
                  <a:pt x="8690791" y="2198227"/>
                </a:cubicBezTo>
                <a:cubicBezTo>
                  <a:pt x="8698564" y="2202951"/>
                  <a:pt x="8707174" y="2206838"/>
                  <a:pt x="8716623" y="2209886"/>
                </a:cubicBezTo>
                <a:cubicBezTo>
                  <a:pt x="8726072" y="2212933"/>
                  <a:pt x="8736359" y="2215143"/>
                  <a:pt x="8747484" y="2216515"/>
                </a:cubicBezTo>
                <a:cubicBezTo>
                  <a:pt x="8758609" y="2217886"/>
                  <a:pt x="8771030" y="2218572"/>
                  <a:pt x="8784746" y="2218572"/>
                </a:cubicBezTo>
                <a:lnTo>
                  <a:pt x="8889902" y="2218572"/>
                </a:lnTo>
                <a:lnTo>
                  <a:pt x="8889902" y="2161422"/>
                </a:lnTo>
                <a:lnTo>
                  <a:pt x="8936993" y="2161422"/>
                </a:lnTo>
                <a:cubicBezTo>
                  <a:pt x="8954367" y="2161422"/>
                  <a:pt x="8970978" y="2157917"/>
                  <a:pt x="8986828" y="2150907"/>
                </a:cubicBezTo>
                <a:cubicBezTo>
                  <a:pt x="9002678" y="2143896"/>
                  <a:pt x="9016394" y="2134295"/>
                  <a:pt x="9027976" y="2122103"/>
                </a:cubicBezTo>
                <a:cubicBezTo>
                  <a:pt x="9033158" y="2130638"/>
                  <a:pt x="9039178" y="2137724"/>
                  <a:pt x="9046036" y="2143363"/>
                </a:cubicBezTo>
                <a:cubicBezTo>
                  <a:pt x="9052894" y="2149002"/>
                  <a:pt x="9060285" y="2153498"/>
                  <a:pt x="9068210" y="2156850"/>
                </a:cubicBezTo>
                <a:cubicBezTo>
                  <a:pt x="9076134" y="2160203"/>
                  <a:pt x="9084364" y="2162565"/>
                  <a:pt x="9092899" y="2163937"/>
                </a:cubicBezTo>
                <a:cubicBezTo>
                  <a:pt x="9101433" y="2165308"/>
                  <a:pt x="9110120" y="2165994"/>
                  <a:pt x="9118959" y="2165994"/>
                </a:cubicBezTo>
                <a:cubicBezTo>
                  <a:pt x="9164069" y="2165994"/>
                  <a:pt x="9196226" y="2152126"/>
                  <a:pt x="9215428" y="2124389"/>
                </a:cubicBezTo>
                <a:cubicBezTo>
                  <a:pt x="9218172" y="2128961"/>
                  <a:pt x="9221600" y="2133457"/>
                  <a:pt x="9225715" y="2137877"/>
                </a:cubicBezTo>
                <a:cubicBezTo>
                  <a:pt x="9229830" y="2142296"/>
                  <a:pt x="9235088" y="2146259"/>
                  <a:pt x="9241489" y="2149764"/>
                </a:cubicBezTo>
                <a:cubicBezTo>
                  <a:pt x="9247890" y="2153269"/>
                  <a:pt x="9255586" y="2156088"/>
                  <a:pt x="9264577" y="2158222"/>
                </a:cubicBezTo>
                <a:lnTo>
                  <a:pt x="9287285" y="2160477"/>
                </a:lnTo>
                <a:lnTo>
                  <a:pt x="9287285" y="2161422"/>
                </a:lnTo>
                <a:lnTo>
                  <a:pt x="9296810" y="2161422"/>
                </a:lnTo>
                <a:lnTo>
                  <a:pt x="9446848" y="2161422"/>
                </a:lnTo>
                <a:lnTo>
                  <a:pt x="9446848" y="1904019"/>
                </a:lnTo>
                <a:lnTo>
                  <a:pt x="9382840" y="1904019"/>
                </a:lnTo>
                <a:lnTo>
                  <a:pt x="9382840" y="2097414"/>
                </a:lnTo>
                <a:lnTo>
                  <a:pt x="9296810" y="2097414"/>
                </a:lnTo>
                <a:cubicBezTo>
                  <a:pt x="9285227" y="2097414"/>
                  <a:pt x="9273569" y="2095966"/>
                  <a:pt x="9261834" y="2093071"/>
                </a:cubicBezTo>
                <a:cubicBezTo>
                  <a:pt x="9250099" y="2090175"/>
                  <a:pt x="9240574" y="2085679"/>
                  <a:pt x="9233259" y="2079583"/>
                </a:cubicBezTo>
                <a:cubicBezTo>
                  <a:pt x="9236002" y="2066782"/>
                  <a:pt x="9237374" y="2052304"/>
                  <a:pt x="9237374" y="2036149"/>
                </a:cubicBezTo>
                <a:lnTo>
                  <a:pt x="9237374" y="1872015"/>
                </a:lnTo>
                <a:close/>
                <a:moveTo>
                  <a:pt x="8052921" y="1833610"/>
                </a:moveTo>
                <a:lnTo>
                  <a:pt x="8052921" y="2074554"/>
                </a:lnTo>
                <a:lnTo>
                  <a:pt x="8116929" y="2074554"/>
                </a:lnTo>
                <a:lnTo>
                  <a:pt x="8116929" y="1833610"/>
                </a:lnTo>
                <a:close/>
                <a:moveTo>
                  <a:pt x="6076141" y="1824009"/>
                </a:moveTo>
                <a:cubicBezTo>
                  <a:pt x="6066082" y="1824009"/>
                  <a:pt x="6057625" y="1826980"/>
                  <a:pt x="6050766" y="1832924"/>
                </a:cubicBezTo>
                <a:cubicBezTo>
                  <a:pt x="6043908" y="1838867"/>
                  <a:pt x="6040479" y="1846716"/>
                  <a:pt x="6040479" y="1856470"/>
                </a:cubicBezTo>
                <a:cubicBezTo>
                  <a:pt x="6040479" y="1867138"/>
                  <a:pt x="6043984" y="1875291"/>
                  <a:pt x="6050995" y="1880930"/>
                </a:cubicBezTo>
                <a:cubicBezTo>
                  <a:pt x="6058005" y="1886569"/>
                  <a:pt x="6066387" y="1889388"/>
                  <a:pt x="6076141" y="1889388"/>
                </a:cubicBezTo>
                <a:cubicBezTo>
                  <a:pt x="6085894" y="1889388"/>
                  <a:pt x="6094277" y="1886569"/>
                  <a:pt x="6101287" y="1880930"/>
                </a:cubicBezTo>
                <a:cubicBezTo>
                  <a:pt x="6108297" y="1875291"/>
                  <a:pt x="6111802" y="1867138"/>
                  <a:pt x="6111802" y="1856470"/>
                </a:cubicBezTo>
                <a:cubicBezTo>
                  <a:pt x="6111802" y="1846716"/>
                  <a:pt x="6108450" y="1838867"/>
                  <a:pt x="6101744" y="1832924"/>
                </a:cubicBezTo>
                <a:cubicBezTo>
                  <a:pt x="6095038" y="1826980"/>
                  <a:pt x="6086504" y="1824009"/>
                  <a:pt x="6076141" y="1824009"/>
                </a:cubicBezTo>
                <a:close/>
                <a:moveTo>
                  <a:pt x="5976928" y="1824009"/>
                </a:moveTo>
                <a:cubicBezTo>
                  <a:pt x="5966870" y="1824009"/>
                  <a:pt x="5958412" y="1826980"/>
                  <a:pt x="5951554" y="1832924"/>
                </a:cubicBezTo>
                <a:cubicBezTo>
                  <a:pt x="5944696" y="1838867"/>
                  <a:pt x="5941267" y="1846716"/>
                  <a:pt x="5941267" y="1856470"/>
                </a:cubicBezTo>
                <a:cubicBezTo>
                  <a:pt x="5941267" y="1867138"/>
                  <a:pt x="5944772" y="1875291"/>
                  <a:pt x="5951782" y="1880930"/>
                </a:cubicBezTo>
                <a:cubicBezTo>
                  <a:pt x="5958793" y="1886569"/>
                  <a:pt x="5967175" y="1889388"/>
                  <a:pt x="5976928" y="1889388"/>
                </a:cubicBezTo>
                <a:cubicBezTo>
                  <a:pt x="5986682" y="1889388"/>
                  <a:pt x="5995064" y="1886569"/>
                  <a:pt x="6002074" y="1880930"/>
                </a:cubicBezTo>
                <a:cubicBezTo>
                  <a:pt x="6009085" y="1875291"/>
                  <a:pt x="6012590" y="1867138"/>
                  <a:pt x="6012590" y="1856470"/>
                </a:cubicBezTo>
                <a:cubicBezTo>
                  <a:pt x="6012590" y="1846716"/>
                  <a:pt x="6009161" y="1838867"/>
                  <a:pt x="6002303" y="1832924"/>
                </a:cubicBezTo>
                <a:cubicBezTo>
                  <a:pt x="5995445" y="1826980"/>
                  <a:pt x="5986987" y="1824009"/>
                  <a:pt x="5976928" y="1824009"/>
                </a:cubicBezTo>
                <a:close/>
                <a:moveTo>
                  <a:pt x="2179009" y="1823570"/>
                </a:moveTo>
                <a:lnTo>
                  <a:pt x="1784295" y="2612998"/>
                </a:lnTo>
                <a:lnTo>
                  <a:pt x="2179009" y="3402425"/>
                </a:lnTo>
                <a:lnTo>
                  <a:pt x="3163760" y="3402425"/>
                </a:lnTo>
                <a:lnTo>
                  <a:pt x="3558474" y="2612998"/>
                </a:lnTo>
                <a:lnTo>
                  <a:pt x="3163760" y="1823570"/>
                </a:lnTo>
                <a:close/>
                <a:moveTo>
                  <a:pt x="10591676" y="1799777"/>
                </a:moveTo>
                <a:cubicBezTo>
                  <a:pt x="10581618" y="1799777"/>
                  <a:pt x="10573160" y="1802749"/>
                  <a:pt x="10566302" y="1808692"/>
                </a:cubicBezTo>
                <a:cubicBezTo>
                  <a:pt x="10559444" y="1814636"/>
                  <a:pt x="10556014" y="1822485"/>
                  <a:pt x="10556014" y="1832238"/>
                </a:cubicBezTo>
                <a:cubicBezTo>
                  <a:pt x="10556014" y="1842906"/>
                  <a:pt x="10559520" y="1851060"/>
                  <a:pt x="10566530" y="1856698"/>
                </a:cubicBezTo>
                <a:cubicBezTo>
                  <a:pt x="10573540" y="1862337"/>
                  <a:pt x="10581922" y="1865157"/>
                  <a:pt x="10591676" y="1865157"/>
                </a:cubicBezTo>
                <a:cubicBezTo>
                  <a:pt x="10601430" y="1865157"/>
                  <a:pt x="10609812" y="1862337"/>
                  <a:pt x="10616822" y="1856698"/>
                </a:cubicBezTo>
                <a:cubicBezTo>
                  <a:pt x="10623832" y="1851060"/>
                  <a:pt x="10627338" y="1842906"/>
                  <a:pt x="10627338" y="1832238"/>
                </a:cubicBezTo>
                <a:cubicBezTo>
                  <a:pt x="10627338" y="1822485"/>
                  <a:pt x="10623985" y="1814636"/>
                  <a:pt x="10617279" y="1808692"/>
                </a:cubicBezTo>
                <a:cubicBezTo>
                  <a:pt x="10610574" y="1802749"/>
                  <a:pt x="10602040" y="1799777"/>
                  <a:pt x="10591676" y="1799777"/>
                </a:cubicBezTo>
                <a:close/>
                <a:moveTo>
                  <a:pt x="10492464" y="1799777"/>
                </a:moveTo>
                <a:cubicBezTo>
                  <a:pt x="10482406" y="1799777"/>
                  <a:pt x="10473947" y="1802749"/>
                  <a:pt x="10467089" y="1808692"/>
                </a:cubicBezTo>
                <a:cubicBezTo>
                  <a:pt x="10460231" y="1814636"/>
                  <a:pt x="10456802" y="1822485"/>
                  <a:pt x="10456802" y="1832238"/>
                </a:cubicBezTo>
                <a:cubicBezTo>
                  <a:pt x="10456802" y="1842906"/>
                  <a:pt x="10460308" y="1851060"/>
                  <a:pt x="10467318" y="1856698"/>
                </a:cubicBezTo>
                <a:cubicBezTo>
                  <a:pt x="10474328" y="1862337"/>
                  <a:pt x="10482710" y="1865157"/>
                  <a:pt x="10492464" y="1865157"/>
                </a:cubicBezTo>
                <a:cubicBezTo>
                  <a:pt x="10502217" y="1865157"/>
                  <a:pt x="10510600" y="1862337"/>
                  <a:pt x="10517610" y="1856698"/>
                </a:cubicBezTo>
                <a:cubicBezTo>
                  <a:pt x="10524620" y="1851060"/>
                  <a:pt x="10528126" y="1842906"/>
                  <a:pt x="10528126" y="1832238"/>
                </a:cubicBezTo>
                <a:cubicBezTo>
                  <a:pt x="10528126" y="1822485"/>
                  <a:pt x="10524696" y="1814636"/>
                  <a:pt x="10517838" y="1808692"/>
                </a:cubicBezTo>
                <a:cubicBezTo>
                  <a:pt x="10510980" y="1802749"/>
                  <a:pt x="10502522" y="1799777"/>
                  <a:pt x="10492464" y="1799777"/>
                </a:cubicBezTo>
                <a:close/>
                <a:moveTo>
                  <a:pt x="10099653" y="1799777"/>
                </a:moveTo>
                <a:cubicBezTo>
                  <a:pt x="10089594" y="1799777"/>
                  <a:pt x="10081136" y="1802749"/>
                  <a:pt x="10074278" y="1808692"/>
                </a:cubicBezTo>
                <a:cubicBezTo>
                  <a:pt x="10067420" y="1814636"/>
                  <a:pt x="10063991" y="1822485"/>
                  <a:pt x="10063991" y="1832238"/>
                </a:cubicBezTo>
                <a:cubicBezTo>
                  <a:pt x="10063991" y="1842906"/>
                  <a:pt x="10067496" y="1851060"/>
                  <a:pt x="10074507" y="1856698"/>
                </a:cubicBezTo>
                <a:cubicBezTo>
                  <a:pt x="10081518" y="1862337"/>
                  <a:pt x="10089900" y="1865157"/>
                  <a:pt x="10099653" y="1865157"/>
                </a:cubicBezTo>
                <a:cubicBezTo>
                  <a:pt x="10109406" y="1865157"/>
                  <a:pt x="10117788" y="1862337"/>
                  <a:pt x="10124799" y="1856698"/>
                </a:cubicBezTo>
                <a:cubicBezTo>
                  <a:pt x="10131810" y="1851060"/>
                  <a:pt x="10135314" y="1842906"/>
                  <a:pt x="10135314" y="1832238"/>
                </a:cubicBezTo>
                <a:cubicBezTo>
                  <a:pt x="10135314" y="1822485"/>
                  <a:pt x="10131962" y="1814636"/>
                  <a:pt x="10125256" y="1808692"/>
                </a:cubicBezTo>
                <a:cubicBezTo>
                  <a:pt x="10118550" y="1802749"/>
                  <a:pt x="10110016" y="1799777"/>
                  <a:pt x="10099653" y="1799777"/>
                </a:cubicBezTo>
                <a:close/>
                <a:moveTo>
                  <a:pt x="10000440" y="1799777"/>
                </a:moveTo>
                <a:cubicBezTo>
                  <a:pt x="9990382" y="1799777"/>
                  <a:pt x="9981924" y="1802749"/>
                  <a:pt x="9975066" y="1808692"/>
                </a:cubicBezTo>
                <a:cubicBezTo>
                  <a:pt x="9968208" y="1814636"/>
                  <a:pt x="9964779" y="1822485"/>
                  <a:pt x="9964779" y="1832238"/>
                </a:cubicBezTo>
                <a:cubicBezTo>
                  <a:pt x="9964779" y="1842906"/>
                  <a:pt x="9968284" y="1851060"/>
                  <a:pt x="9975294" y="1856698"/>
                </a:cubicBezTo>
                <a:cubicBezTo>
                  <a:pt x="9982305" y="1862337"/>
                  <a:pt x="9990687" y="1865157"/>
                  <a:pt x="10000440" y="1865157"/>
                </a:cubicBezTo>
                <a:cubicBezTo>
                  <a:pt x="10010194" y="1865157"/>
                  <a:pt x="10018576" y="1862337"/>
                  <a:pt x="10025586" y="1856698"/>
                </a:cubicBezTo>
                <a:cubicBezTo>
                  <a:pt x="10032597" y="1851060"/>
                  <a:pt x="10036102" y="1842906"/>
                  <a:pt x="10036102" y="1832238"/>
                </a:cubicBezTo>
                <a:cubicBezTo>
                  <a:pt x="10036102" y="1822485"/>
                  <a:pt x="10032673" y="1814636"/>
                  <a:pt x="10025815" y="1808692"/>
                </a:cubicBezTo>
                <a:cubicBezTo>
                  <a:pt x="10018957" y="1802749"/>
                  <a:pt x="10010499" y="1799777"/>
                  <a:pt x="10000440" y="1799777"/>
                </a:cubicBezTo>
                <a:close/>
                <a:moveTo>
                  <a:pt x="7613171" y="1799777"/>
                </a:moveTo>
                <a:cubicBezTo>
                  <a:pt x="7603112" y="1799777"/>
                  <a:pt x="7594654" y="1802749"/>
                  <a:pt x="7587796" y="1808692"/>
                </a:cubicBezTo>
                <a:cubicBezTo>
                  <a:pt x="7580938" y="1814636"/>
                  <a:pt x="7577509" y="1822485"/>
                  <a:pt x="7577509" y="1832238"/>
                </a:cubicBezTo>
                <a:cubicBezTo>
                  <a:pt x="7577509" y="1842906"/>
                  <a:pt x="7581015" y="1851060"/>
                  <a:pt x="7588025" y="1856698"/>
                </a:cubicBezTo>
                <a:cubicBezTo>
                  <a:pt x="7595035" y="1862337"/>
                  <a:pt x="7603418" y="1865157"/>
                  <a:pt x="7613171" y="1865157"/>
                </a:cubicBezTo>
                <a:cubicBezTo>
                  <a:pt x="7622925" y="1865157"/>
                  <a:pt x="7631307" y="1862337"/>
                  <a:pt x="7638317" y="1856698"/>
                </a:cubicBezTo>
                <a:cubicBezTo>
                  <a:pt x="7645327" y="1851060"/>
                  <a:pt x="7648832" y="1842906"/>
                  <a:pt x="7648832" y="1832238"/>
                </a:cubicBezTo>
                <a:cubicBezTo>
                  <a:pt x="7648832" y="1822485"/>
                  <a:pt x="7645480" y="1814636"/>
                  <a:pt x="7638774" y="1808692"/>
                </a:cubicBezTo>
                <a:cubicBezTo>
                  <a:pt x="7632069" y="1802749"/>
                  <a:pt x="7623534" y="1799777"/>
                  <a:pt x="7613171" y="1799777"/>
                </a:cubicBezTo>
                <a:close/>
                <a:moveTo>
                  <a:pt x="7513958" y="1799777"/>
                </a:moveTo>
                <a:cubicBezTo>
                  <a:pt x="7503900" y="1799777"/>
                  <a:pt x="7495442" y="1802749"/>
                  <a:pt x="7488584" y="1808692"/>
                </a:cubicBezTo>
                <a:cubicBezTo>
                  <a:pt x="7481726" y="1814636"/>
                  <a:pt x="7478297" y="1822485"/>
                  <a:pt x="7478297" y="1832238"/>
                </a:cubicBezTo>
                <a:cubicBezTo>
                  <a:pt x="7478297" y="1842906"/>
                  <a:pt x="7481802" y="1851060"/>
                  <a:pt x="7488812" y="1856698"/>
                </a:cubicBezTo>
                <a:cubicBezTo>
                  <a:pt x="7495823" y="1862337"/>
                  <a:pt x="7504205" y="1865157"/>
                  <a:pt x="7513958" y="1865157"/>
                </a:cubicBezTo>
                <a:cubicBezTo>
                  <a:pt x="7523712" y="1865157"/>
                  <a:pt x="7532094" y="1862337"/>
                  <a:pt x="7539105" y="1856698"/>
                </a:cubicBezTo>
                <a:cubicBezTo>
                  <a:pt x="7546115" y="1851060"/>
                  <a:pt x="7549620" y="1842906"/>
                  <a:pt x="7549620" y="1832238"/>
                </a:cubicBezTo>
                <a:cubicBezTo>
                  <a:pt x="7549620" y="1822485"/>
                  <a:pt x="7546191" y="1814636"/>
                  <a:pt x="7539333" y="1808692"/>
                </a:cubicBezTo>
                <a:cubicBezTo>
                  <a:pt x="7532475" y="1802749"/>
                  <a:pt x="7524017" y="1799777"/>
                  <a:pt x="7513958" y="1799777"/>
                </a:cubicBezTo>
                <a:close/>
                <a:moveTo>
                  <a:pt x="10884208" y="1790633"/>
                </a:moveTo>
                <a:lnTo>
                  <a:pt x="10884208" y="2097414"/>
                </a:lnTo>
                <a:lnTo>
                  <a:pt x="10849994" y="2097414"/>
                </a:lnTo>
                <a:lnTo>
                  <a:pt x="10839402" y="2097414"/>
                </a:lnTo>
                <a:lnTo>
                  <a:pt x="10800616" y="2097414"/>
                </a:lnTo>
                <a:lnTo>
                  <a:pt x="10800616" y="1904019"/>
                </a:lnTo>
                <a:lnTo>
                  <a:pt x="10736608" y="1904019"/>
                </a:lnTo>
                <a:lnTo>
                  <a:pt x="10736608" y="2153193"/>
                </a:lnTo>
                <a:cubicBezTo>
                  <a:pt x="10736608" y="2169042"/>
                  <a:pt x="10734094" y="2180472"/>
                  <a:pt x="10729065" y="2187483"/>
                </a:cubicBezTo>
                <a:cubicBezTo>
                  <a:pt x="10724036" y="2194493"/>
                  <a:pt x="10715120" y="2197998"/>
                  <a:pt x="10702318" y="2197998"/>
                </a:cubicBezTo>
                <a:cubicBezTo>
                  <a:pt x="10697442" y="2197998"/>
                  <a:pt x="10692718" y="2197693"/>
                  <a:pt x="10688145" y="2197084"/>
                </a:cubicBezTo>
                <a:cubicBezTo>
                  <a:pt x="10683574" y="2196474"/>
                  <a:pt x="10678240" y="2195407"/>
                  <a:pt x="10672144" y="2193883"/>
                </a:cubicBezTo>
                <a:lnTo>
                  <a:pt x="10676716" y="2257892"/>
                </a:lnTo>
                <a:cubicBezTo>
                  <a:pt x="10680678" y="2259111"/>
                  <a:pt x="10685554" y="2260101"/>
                  <a:pt x="10691346" y="2260863"/>
                </a:cubicBezTo>
                <a:cubicBezTo>
                  <a:pt x="10697137" y="2261625"/>
                  <a:pt x="10703081" y="2262006"/>
                  <a:pt x="10709176" y="2262006"/>
                </a:cubicBezTo>
                <a:cubicBezTo>
                  <a:pt x="10739352" y="2262006"/>
                  <a:pt x="10761602" y="2254081"/>
                  <a:pt x="10775928" y="2238232"/>
                </a:cubicBezTo>
                <a:cubicBezTo>
                  <a:pt x="10790253" y="2222382"/>
                  <a:pt x="10798330" y="2196779"/>
                  <a:pt x="10800160" y="2161422"/>
                </a:cubicBezTo>
                <a:lnTo>
                  <a:pt x="10839402" y="2161422"/>
                </a:lnTo>
                <a:lnTo>
                  <a:pt x="10849994" y="2161422"/>
                </a:lnTo>
                <a:lnTo>
                  <a:pt x="11209277" y="2161422"/>
                </a:lnTo>
                <a:lnTo>
                  <a:pt x="11209277" y="2053066"/>
                </a:lnTo>
                <a:cubicBezTo>
                  <a:pt x="11209277" y="2034168"/>
                  <a:pt x="11207296" y="2016718"/>
                  <a:pt x="11203334" y="2000716"/>
                </a:cubicBezTo>
                <a:cubicBezTo>
                  <a:pt x="11199371" y="1984714"/>
                  <a:pt x="11192513" y="1971532"/>
                  <a:pt x="11182759" y="1961169"/>
                </a:cubicBezTo>
                <a:cubicBezTo>
                  <a:pt x="11171177" y="1948977"/>
                  <a:pt x="11157613" y="1940214"/>
                  <a:pt x="11142068" y="1934880"/>
                </a:cubicBezTo>
                <a:cubicBezTo>
                  <a:pt x="11126524" y="1929546"/>
                  <a:pt x="11108388" y="1926879"/>
                  <a:pt x="11087662" y="1926879"/>
                </a:cubicBezTo>
                <a:lnTo>
                  <a:pt x="10948216" y="1926879"/>
                </a:lnTo>
                <a:lnTo>
                  <a:pt x="10948216" y="1790633"/>
                </a:lnTo>
                <a:close/>
                <a:moveTo>
                  <a:pt x="8365189" y="1790633"/>
                </a:moveTo>
                <a:lnTo>
                  <a:pt x="8365189" y="2161422"/>
                </a:lnTo>
                <a:lnTo>
                  <a:pt x="8429196" y="2161422"/>
                </a:lnTo>
                <a:lnTo>
                  <a:pt x="8429196" y="1790633"/>
                </a:lnTo>
                <a:close/>
                <a:moveTo>
                  <a:pt x="6974539" y="1790633"/>
                </a:moveTo>
                <a:lnTo>
                  <a:pt x="6974539" y="2161422"/>
                </a:lnTo>
                <a:lnTo>
                  <a:pt x="7086553" y="2161422"/>
                </a:lnTo>
                <a:lnTo>
                  <a:pt x="7097069" y="2161422"/>
                </a:lnTo>
                <a:lnTo>
                  <a:pt x="7164734" y="2161422"/>
                </a:lnTo>
                <a:cubicBezTo>
                  <a:pt x="7177536" y="2174833"/>
                  <a:pt x="7192471" y="2185425"/>
                  <a:pt x="7209540" y="2193198"/>
                </a:cubicBezTo>
                <a:cubicBezTo>
                  <a:pt x="7226608" y="2200970"/>
                  <a:pt x="7244896" y="2204856"/>
                  <a:pt x="7264403" y="2204856"/>
                </a:cubicBezTo>
                <a:cubicBezTo>
                  <a:pt x="7284216" y="2204856"/>
                  <a:pt x="7302885" y="2201046"/>
                  <a:pt x="7320411" y="2193426"/>
                </a:cubicBezTo>
                <a:cubicBezTo>
                  <a:pt x="7337937" y="2185806"/>
                  <a:pt x="7353100" y="2175138"/>
                  <a:pt x="7365902" y="2161422"/>
                </a:cubicBezTo>
                <a:lnTo>
                  <a:pt x="7438978" y="2161422"/>
                </a:lnTo>
                <a:lnTo>
                  <a:pt x="7451398" y="2161422"/>
                </a:lnTo>
                <a:lnTo>
                  <a:pt x="7677103" y="2161422"/>
                </a:lnTo>
                <a:lnTo>
                  <a:pt x="7682665" y="2161422"/>
                </a:lnTo>
                <a:lnTo>
                  <a:pt x="7916218" y="2161422"/>
                </a:lnTo>
                <a:cubicBezTo>
                  <a:pt x="7918352" y="2154717"/>
                  <a:pt x="7920714" y="2146792"/>
                  <a:pt x="7923305" y="2137648"/>
                </a:cubicBezTo>
                <a:cubicBezTo>
                  <a:pt x="7925896" y="2128504"/>
                  <a:pt x="7928258" y="2118445"/>
                  <a:pt x="7930392" y="2107473"/>
                </a:cubicBezTo>
                <a:cubicBezTo>
                  <a:pt x="7932525" y="2096500"/>
                  <a:pt x="7934354" y="2085070"/>
                  <a:pt x="7935878" y="2073183"/>
                </a:cubicBezTo>
                <a:cubicBezTo>
                  <a:pt x="7937402" y="2061295"/>
                  <a:pt x="7938164" y="2049256"/>
                  <a:pt x="7938164" y="2037064"/>
                </a:cubicBezTo>
                <a:cubicBezTo>
                  <a:pt x="7938164" y="2013899"/>
                  <a:pt x="7934354" y="1993401"/>
                  <a:pt x="7926734" y="1975570"/>
                </a:cubicBezTo>
                <a:cubicBezTo>
                  <a:pt x="7919114" y="1957740"/>
                  <a:pt x="7909208" y="1942728"/>
                  <a:pt x="7897016" y="1930536"/>
                </a:cubicBezTo>
                <a:cubicBezTo>
                  <a:pt x="7886043" y="1919258"/>
                  <a:pt x="7872861" y="1910572"/>
                  <a:pt x="7857468" y="1904476"/>
                </a:cubicBezTo>
                <a:cubicBezTo>
                  <a:pt x="7842076" y="1898380"/>
                  <a:pt x="7824931" y="1895332"/>
                  <a:pt x="7806033" y="1895332"/>
                </a:cubicBezTo>
                <a:cubicBezTo>
                  <a:pt x="7786831" y="1895332"/>
                  <a:pt x="7769000" y="1897923"/>
                  <a:pt x="7752541" y="1903104"/>
                </a:cubicBezTo>
                <a:cubicBezTo>
                  <a:pt x="7736081" y="1908286"/>
                  <a:pt x="7720384" y="1915144"/>
                  <a:pt x="7705449" y="1923678"/>
                </a:cubicBezTo>
                <a:lnTo>
                  <a:pt x="7731967" y="1979457"/>
                </a:lnTo>
                <a:cubicBezTo>
                  <a:pt x="7743854" y="1971837"/>
                  <a:pt x="7754827" y="1966579"/>
                  <a:pt x="7764885" y="1963683"/>
                </a:cubicBezTo>
                <a:cubicBezTo>
                  <a:pt x="7774943" y="1960788"/>
                  <a:pt x="7786069" y="1959340"/>
                  <a:pt x="7798261" y="1959340"/>
                </a:cubicBezTo>
                <a:cubicBezTo>
                  <a:pt x="7821121" y="1959340"/>
                  <a:pt x="7839104" y="1965131"/>
                  <a:pt x="7852210" y="1976713"/>
                </a:cubicBezTo>
                <a:cubicBezTo>
                  <a:pt x="7860135" y="1983724"/>
                  <a:pt x="7865850" y="1992334"/>
                  <a:pt x="7869355" y="2002545"/>
                </a:cubicBezTo>
                <a:cubicBezTo>
                  <a:pt x="7872861" y="2012756"/>
                  <a:pt x="7874613" y="2022586"/>
                  <a:pt x="7874613" y="2032034"/>
                </a:cubicBezTo>
                <a:cubicBezTo>
                  <a:pt x="7874613" y="2041788"/>
                  <a:pt x="7873927" y="2052609"/>
                  <a:pt x="7872556" y="2064496"/>
                </a:cubicBezTo>
                <a:cubicBezTo>
                  <a:pt x="7871184" y="2076383"/>
                  <a:pt x="7869279" y="2087356"/>
                  <a:pt x="7866841" y="2097414"/>
                </a:cubicBezTo>
                <a:lnTo>
                  <a:pt x="7682665" y="2097414"/>
                </a:lnTo>
                <a:lnTo>
                  <a:pt x="7677103" y="2097414"/>
                </a:lnTo>
                <a:lnTo>
                  <a:pt x="7598541" y="2097414"/>
                </a:lnTo>
                <a:lnTo>
                  <a:pt x="7598541" y="1904019"/>
                </a:lnTo>
                <a:lnTo>
                  <a:pt x="7534532" y="1904019"/>
                </a:lnTo>
                <a:lnTo>
                  <a:pt x="7534532" y="2097414"/>
                </a:lnTo>
                <a:lnTo>
                  <a:pt x="7451398" y="2097414"/>
                </a:lnTo>
                <a:lnTo>
                  <a:pt x="7438978" y="2097414"/>
                </a:lnTo>
                <a:lnTo>
                  <a:pt x="7400192" y="2097414"/>
                </a:lnTo>
                <a:cubicBezTo>
                  <a:pt x="7401106" y="2092842"/>
                  <a:pt x="7401869" y="2088118"/>
                  <a:pt x="7402478" y="2083241"/>
                </a:cubicBezTo>
                <a:cubicBezTo>
                  <a:pt x="7403088" y="2078364"/>
                  <a:pt x="7403393" y="2073335"/>
                  <a:pt x="7403393" y="2068153"/>
                </a:cubicBezTo>
                <a:cubicBezTo>
                  <a:pt x="7403393" y="2048341"/>
                  <a:pt x="7399811" y="2029901"/>
                  <a:pt x="7392648" y="2012832"/>
                </a:cubicBezTo>
                <a:cubicBezTo>
                  <a:pt x="7385485" y="1995763"/>
                  <a:pt x="7375580" y="1980981"/>
                  <a:pt x="7362930" y="1968484"/>
                </a:cubicBezTo>
                <a:cubicBezTo>
                  <a:pt x="7350281" y="1955987"/>
                  <a:pt x="7335498" y="1946157"/>
                  <a:pt x="7318582" y="1938994"/>
                </a:cubicBezTo>
                <a:cubicBezTo>
                  <a:pt x="7301665" y="1931832"/>
                  <a:pt x="7283606" y="1928250"/>
                  <a:pt x="7264403" y="1928250"/>
                </a:cubicBezTo>
                <a:cubicBezTo>
                  <a:pt x="7245506" y="1928250"/>
                  <a:pt x="7227751" y="1931908"/>
                  <a:pt x="7211140" y="1939223"/>
                </a:cubicBezTo>
                <a:cubicBezTo>
                  <a:pt x="7194528" y="1946538"/>
                  <a:pt x="7180050" y="1956520"/>
                  <a:pt x="7167706" y="1969170"/>
                </a:cubicBezTo>
                <a:cubicBezTo>
                  <a:pt x="7155361" y="1981819"/>
                  <a:pt x="7145608" y="1996602"/>
                  <a:pt x="7138445" y="2013518"/>
                </a:cubicBezTo>
                <a:cubicBezTo>
                  <a:pt x="7131282" y="2030434"/>
                  <a:pt x="7127701" y="2048646"/>
                  <a:pt x="7127701" y="2068153"/>
                </a:cubicBezTo>
                <a:cubicBezTo>
                  <a:pt x="7127701" y="2073335"/>
                  <a:pt x="7127929" y="2078364"/>
                  <a:pt x="7128387" y="2083241"/>
                </a:cubicBezTo>
                <a:cubicBezTo>
                  <a:pt x="7128844" y="2088118"/>
                  <a:pt x="7129682" y="2092842"/>
                  <a:pt x="7130901" y="2097414"/>
                </a:cubicBezTo>
                <a:lnTo>
                  <a:pt x="7097069" y="2097414"/>
                </a:lnTo>
                <a:lnTo>
                  <a:pt x="7086553" y="2097414"/>
                </a:lnTo>
                <a:lnTo>
                  <a:pt x="7038547" y="2097414"/>
                </a:lnTo>
                <a:lnTo>
                  <a:pt x="7038547" y="1790633"/>
                </a:lnTo>
                <a:close/>
                <a:moveTo>
                  <a:pt x="6279214" y="1790633"/>
                </a:moveTo>
                <a:lnTo>
                  <a:pt x="6279214" y="2161422"/>
                </a:lnTo>
                <a:lnTo>
                  <a:pt x="6391228" y="2161422"/>
                </a:lnTo>
                <a:lnTo>
                  <a:pt x="6401743" y="2161422"/>
                </a:lnTo>
                <a:lnTo>
                  <a:pt x="6629353" y="2161422"/>
                </a:lnTo>
                <a:lnTo>
                  <a:pt x="6634915" y="2161422"/>
                </a:lnTo>
                <a:lnTo>
                  <a:pt x="6893614" y="2161422"/>
                </a:lnTo>
                <a:lnTo>
                  <a:pt x="6893614" y="2097414"/>
                </a:lnTo>
                <a:lnTo>
                  <a:pt x="6748682" y="2097414"/>
                </a:lnTo>
                <a:cubicBezTo>
                  <a:pt x="6741062" y="2087965"/>
                  <a:pt x="6735119" y="2077374"/>
                  <a:pt x="6730851" y="2065639"/>
                </a:cubicBezTo>
                <a:cubicBezTo>
                  <a:pt x="6726584" y="2053904"/>
                  <a:pt x="6724450" y="2040721"/>
                  <a:pt x="6724450" y="2026091"/>
                </a:cubicBezTo>
                <a:cubicBezTo>
                  <a:pt x="6724450" y="2016033"/>
                  <a:pt x="6726127" y="2006660"/>
                  <a:pt x="6729480" y="1997973"/>
                </a:cubicBezTo>
                <a:cubicBezTo>
                  <a:pt x="6732832" y="1989286"/>
                  <a:pt x="6738624" y="1981438"/>
                  <a:pt x="6746853" y="1974427"/>
                </a:cubicBezTo>
                <a:cubicBezTo>
                  <a:pt x="6759045" y="1964064"/>
                  <a:pt x="6775657" y="1958883"/>
                  <a:pt x="6796688" y="1958883"/>
                </a:cubicBezTo>
                <a:cubicBezTo>
                  <a:pt x="6807356" y="1958883"/>
                  <a:pt x="6818557" y="1960788"/>
                  <a:pt x="6830292" y="1964598"/>
                </a:cubicBezTo>
                <a:cubicBezTo>
                  <a:pt x="6842027" y="1968408"/>
                  <a:pt x="6852771" y="1973056"/>
                  <a:pt x="6862525" y="1978542"/>
                </a:cubicBezTo>
                <a:lnTo>
                  <a:pt x="6884013" y="1920478"/>
                </a:lnTo>
                <a:cubicBezTo>
                  <a:pt x="6868468" y="1912553"/>
                  <a:pt x="6853000" y="1906381"/>
                  <a:pt x="6837607" y="1901961"/>
                </a:cubicBezTo>
                <a:cubicBezTo>
                  <a:pt x="6822215" y="1897542"/>
                  <a:pt x="6805984" y="1895332"/>
                  <a:pt x="6788916" y="1895332"/>
                </a:cubicBezTo>
                <a:cubicBezTo>
                  <a:pt x="6772456" y="1895332"/>
                  <a:pt x="6757140" y="1897618"/>
                  <a:pt x="6742967" y="1902190"/>
                </a:cubicBezTo>
                <a:cubicBezTo>
                  <a:pt x="6728794" y="1906762"/>
                  <a:pt x="6716373" y="1913467"/>
                  <a:pt x="6705705" y="1922307"/>
                </a:cubicBezTo>
                <a:cubicBezTo>
                  <a:pt x="6692294" y="1933279"/>
                  <a:pt x="6681321" y="1946995"/>
                  <a:pt x="6672787" y="1963455"/>
                </a:cubicBezTo>
                <a:cubicBezTo>
                  <a:pt x="6664252" y="1979914"/>
                  <a:pt x="6659985" y="1999116"/>
                  <a:pt x="6659985" y="2021062"/>
                </a:cubicBezTo>
                <a:cubicBezTo>
                  <a:pt x="6659985" y="2035692"/>
                  <a:pt x="6661890" y="2049408"/>
                  <a:pt x="6665700" y="2062210"/>
                </a:cubicBezTo>
                <a:cubicBezTo>
                  <a:pt x="6669510" y="2075011"/>
                  <a:pt x="6674006" y="2086746"/>
                  <a:pt x="6679188" y="2097414"/>
                </a:cubicBezTo>
                <a:lnTo>
                  <a:pt x="6634915" y="2097414"/>
                </a:lnTo>
                <a:lnTo>
                  <a:pt x="6629353" y="2097414"/>
                </a:lnTo>
                <a:lnTo>
                  <a:pt x="6550791" y="2097414"/>
                </a:lnTo>
                <a:lnTo>
                  <a:pt x="6550791" y="1904019"/>
                </a:lnTo>
                <a:lnTo>
                  <a:pt x="6486783" y="1904019"/>
                </a:lnTo>
                <a:lnTo>
                  <a:pt x="6486783" y="2097414"/>
                </a:lnTo>
                <a:lnTo>
                  <a:pt x="6401743" y="2097414"/>
                </a:lnTo>
                <a:lnTo>
                  <a:pt x="6391228" y="2097414"/>
                </a:lnTo>
                <a:lnTo>
                  <a:pt x="6343222" y="2097414"/>
                </a:lnTo>
                <a:lnTo>
                  <a:pt x="6343222" y="1790633"/>
                </a:lnTo>
                <a:close/>
                <a:moveTo>
                  <a:pt x="8189166" y="1756800"/>
                </a:moveTo>
                <a:lnTo>
                  <a:pt x="8189166" y="2034321"/>
                </a:lnTo>
                <a:cubicBezTo>
                  <a:pt x="8189166" y="2045598"/>
                  <a:pt x="8187490" y="2055047"/>
                  <a:pt x="8184137" y="2062667"/>
                </a:cubicBezTo>
                <a:cubicBezTo>
                  <a:pt x="8180785" y="2070287"/>
                  <a:pt x="8176060" y="2076688"/>
                  <a:pt x="8169964" y="2081869"/>
                </a:cubicBezTo>
                <a:cubicBezTo>
                  <a:pt x="8163563" y="2087051"/>
                  <a:pt x="8155943" y="2090937"/>
                  <a:pt x="8147104" y="2093528"/>
                </a:cubicBezTo>
                <a:cubicBezTo>
                  <a:pt x="8138265" y="2096119"/>
                  <a:pt x="8128664" y="2097414"/>
                  <a:pt x="8118300" y="2097414"/>
                </a:cubicBezTo>
                <a:lnTo>
                  <a:pt x="7987999" y="2097414"/>
                </a:lnTo>
                <a:lnTo>
                  <a:pt x="7995771" y="2161422"/>
                </a:lnTo>
                <a:lnTo>
                  <a:pt x="8105042" y="2161422"/>
                </a:lnTo>
                <a:cubicBezTo>
                  <a:pt x="8129731" y="2161422"/>
                  <a:pt x="8151600" y="2158908"/>
                  <a:pt x="8170650" y="2153878"/>
                </a:cubicBezTo>
                <a:cubicBezTo>
                  <a:pt x="8189700" y="2148849"/>
                  <a:pt x="8205778" y="2140391"/>
                  <a:pt x="8218885" y="2128504"/>
                </a:cubicBezTo>
                <a:cubicBezTo>
                  <a:pt x="8230467" y="2117836"/>
                  <a:pt x="8239078" y="2103815"/>
                  <a:pt x="8244717" y="2086441"/>
                </a:cubicBezTo>
                <a:cubicBezTo>
                  <a:pt x="8250355" y="2069068"/>
                  <a:pt x="8253175" y="2050932"/>
                  <a:pt x="8253175" y="2032034"/>
                </a:cubicBezTo>
                <a:lnTo>
                  <a:pt x="8253175" y="1820808"/>
                </a:lnTo>
                <a:lnTo>
                  <a:pt x="8282893" y="1820808"/>
                </a:lnTo>
                <a:lnTo>
                  <a:pt x="8282893" y="1756800"/>
                </a:lnTo>
                <a:close/>
                <a:moveTo>
                  <a:pt x="3624937" y="1034141"/>
                </a:moveTo>
                <a:lnTo>
                  <a:pt x="3230223" y="1823570"/>
                </a:lnTo>
                <a:lnTo>
                  <a:pt x="3624937" y="2612997"/>
                </a:lnTo>
                <a:lnTo>
                  <a:pt x="4609688" y="2612997"/>
                </a:lnTo>
                <a:lnTo>
                  <a:pt x="5004402" y="1823570"/>
                </a:lnTo>
                <a:lnTo>
                  <a:pt x="4609688" y="1034141"/>
                </a:lnTo>
                <a:close/>
                <a:moveTo>
                  <a:pt x="733081" y="997519"/>
                </a:moveTo>
                <a:lnTo>
                  <a:pt x="338367" y="1786947"/>
                </a:lnTo>
                <a:lnTo>
                  <a:pt x="733081" y="2576374"/>
                </a:lnTo>
                <a:lnTo>
                  <a:pt x="1717832" y="2576374"/>
                </a:lnTo>
                <a:lnTo>
                  <a:pt x="2112546" y="1786947"/>
                </a:lnTo>
                <a:lnTo>
                  <a:pt x="1717832" y="997519"/>
                </a:lnTo>
                <a:close/>
                <a:moveTo>
                  <a:pt x="2179009" y="171468"/>
                </a:moveTo>
                <a:lnTo>
                  <a:pt x="1784295" y="960896"/>
                </a:lnTo>
                <a:lnTo>
                  <a:pt x="2179009" y="1750323"/>
                </a:lnTo>
                <a:lnTo>
                  <a:pt x="3163760" y="1750323"/>
                </a:lnTo>
                <a:lnTo>
                  <a:pt x="3558474" y="960896"/>
                </a:lnTo>
                <a:lnTo>
                  <a:pt x="3163760" y="171468"/>
                </a:lnTo>
                <a:close/>
                <a:moveTo>
                  <a:pt x="0" y="0"/>
                </a:moveTo>
                <a:lnTo>
                  <a:pt x="12192000" y="0"/>
                </a:lnTo>
                <a:lnTo>
                  <a:pt x="12192000" y="6858000"/>
                </a:lnTo>
                <a:lnTo>
                  <a:pt x="0" y="6858000"/>
                </a:lnTo>
                <a:close/>
              </a:path>
            </a:pathLst>
          </a:custGeom>
          <a:solidFill>
            <a:schemeClr val="accent1">
              <a:lumMod val="75000"/>
              <a:alpha val="94000"/>
            </a:schemeClr>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sz="3600" dirty="0">
              <a:latin typeface="29LT Bukra Bold" panose="000B0903020204020204" pitchFamily="34" charset="-78"/>
              <a:cs typeface="29LT Bukra Bold" panose="000B0903020204020204" pitchFamily="34" charset="-78"/>
            </a:endParaRPr>
          </a:p>
        </p:txBody>
      </p:sp>
      <p:sp>
        <p:nvSpPr>
          <p:cNvPr id="16" name="مربع نص 15">
            <a:extLst>
              <a:ext uri="{FF2B5EF4-FFF2-40B4-BE49-F238E27FC236}">
                <a16:creationId xmlns:a16="http://schemas.microsoft.com/office/drawing/2014/main" id="{1CA7F842-F5FD-9BC0-7491-462F09D95778}"/>
              </a:ext>
            </a:extLst>
          </p:cNvPr>
          <p:cNvSpPr txBox="1"/>
          <p:nvPr/>
        </p:nvSpPr>
        <p:spPr>
          <a:xfrm>
            <a:off x="7124282" y="2642716"/>
            <a:ext cx="2672862" cy="584775"/>
          </a:xfrm>
          <a:prstGeom prst="rect">
            <a:avLst/>
          </a:prstGeom>
          <a:noFill/>
        </p:spPr>
        <p:txBody>
          <a:bodyPr wrap="square" rtlCol="0">
            <a:spAutoFit/>
          </a:bodyPr>
          <a:lstStyle/>
          <a:p>
            <a:pPr algn="ctr"/>
            <a:r>
              <a:rPr lang="ar-EG" sz="3200" dirty="0">
                <a:solidFill>
                  <a:srgbClr val="6DAB3E"/>
                </a:solidFill>
                <a:latin typeface="STC Bold" panose="01000500000000020006" pitchFamily="2" charset="-78"/>
                <a:cs typeface="STC Bold" panose="01000500000000020006" pitchFamily="2" charset="-78"/>
              </a:rPr>
              <a:t>المحاضرة الثالثة</a:t>
            </a:r>
            <a:endParaRPr lang="en-US" sz="3200" dirty="0">
              <a:solidFill>
                <a:srgbClr val="6DAB3E"/>
              </a:solidFill>
              <a:latin typeface="STC Bold" panose="01000500000000020006" pitchFamily="2" charset="-78"/>
              <a:cs typeface="STC Bold" panose="01000500000000020006" pitchFamily="2" charset="-78"/>
            </a:endParaRPr>
          </a:p>
        </p:txBody>
      </p:sp>
      <p:sp>
        <p:nvSpPr>
          <p:cNvPr id="17" name="مربع نص 16">
            <a:extLst>
              <a:ext uri="{FF2B5EF4-FFF2-40B4-BE49-F238E27FC236}">
                <a16:creationId xmlns:a16="http://schemas.microsoft.com/office/drawing/2014/main" id="{E4C67445-4837-6411-EC76-CF2CCEDBBA12}"/>
              </a:ext>
            </a:extLst>
          </p:cNvPr>
          <p:cNvSpPr txBox="1"/>
          <p:nvPr/>
        </p:nvSpPr>
        <p:spPr>
          <a:xfrm>
            <a:off x="5089491" y="3399282"/>
            <a:ext cx="6742443" cy="1077218"/>
          </a:xfrm>
          <a:prstGeom prst="rect">
            <a:avLst/>
          </a:prstGeom>
          <a:noFill/>
        </p:spPr>
        <p:txBody>
          <a:bodyPr wrap="square" rtlCol="0">
            <a:spAutoFit/>
          </a:bodyPr>
          <a:lstStyle/>
          <a:p>
            <a:pPr algn="ctr"/>
            <a:r>
              <a:rPr lang="ar-EG" sz="3200" dirty="0">
                <a:solidFill>
                  <a:srgbClr val="FEFEFE"/>
                </a:solidFill>
                <a:latin typeface="STC Bold" panose="01000500000000020006" pitchFamily="2" charset="-78"/>
                <a:cs typeface="STC Bold" panose="01000500000000020006" pitchFamily="2" charset="-78"/>
              </a:rPr>
              <a:t>نماذج من طرق واستراتيجيات التعلم النشط في تدريس الدراسات الاجتماعية</a:t>
            </a:r>
            <a:endParaRPr lang="en-US" sz="3200" dirty="0">
              <a:solidFill>
                <a:srgbClr val="FEFEFE"/>
              </a:solidFill>
              <a:latin typeface="STC Bold" panose="01000500000000020006" pitchFamily="2" charset="-78"/>
              <a:cs typeface="STC Bold" panose="01000500000000020006" pitchFamily="2" charset="-78"/>
            </a:endParaRPr>
          </a:p>
        </p:txBody>
      </p:sp>
      <p:pic>
        <p:nvPicPr>
          <p:cNvPr id="18" name="صورة 1074" descr="شعار جامعة الازهر">
            <a:extLst>
              <a:ext uri="{FF2B5EF4-FFF2-40B4-BE49-F238E27FC236}">
                <a16:creationId xmlns:a16="http://schemas.microsoft.com/office/drawing/2014/main" id="{D1FA5E15-FCA8-401D-F3FB-0E4CF58F16FF}"/>
              </a:ext>
            </a:extLst>
          </p:cNvPr>
          <p:cNvPicPr/>
          <p:nvPr/>
        </p:nvPicPr>
        <p:blipFill>
          <a:blip r:embed="rId4">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a:off x="9459134" y="223191"/>
            <a:ext cx="726222" cy="714854"/>
          </a:xfrm>
          <a:prstGeom prst="ellipse">
            <a:avLst/>
          </a:prstGeom>
          <a:ln w="63500" cap="rnd">
            <a:noFill/>
          </a:ln>
          <a:effectLst>
            <a:glow rad="139700">
              <a:schemeClr val="accent4">
                <a:satMod val="175000"/>
                <a:alpha val="40000"/>
              </a:schemeClr>
            </a:glow>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9" name="Picture 3" descr="Description: C:\Users\dr mostafa\Downloads\IMG-20191106-WA0074.jpg">
            <a:extLst>
              <a:ext uri="{FF2B5EF4-FFF2-40B4-BE49-F238E27FC236}">
                <a16:creationId xmlns:a16="http://schemas.microsoft.com/office/drawing/2014/main" id="{44FA238A-9BA7-921C-1C5B-516C7C7E839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36843" y="223191"/>
            <a:ext cx="743484" cy="714854"/>
          </a:xfrm>
          <a:prstGeom prst="ellipse">
            <a:avLst/>
          </a:prstGeom>
          <a:ln w="63500" cap="rnd">
            <a:noFill/>
          </a:ln>
          <a:effectLst>
            <a:glow rad="139700">
              <a:schemeClr val="accent4">
                <a:satMod val="175000"/>
                <a:alpha val="40000"/>
              </a:schemeClr>
            </a:glow>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20" name="Picture 4" descr="قد تكون رسمة لـ ‏نص‏">
            <a:extLst>
              <a:ext uri="{FF2B5EF4-FFF2-40B4-BE49-F238E27FC236}">
                <a16:creationId xmlns:a16="http://schemas.microsoft.com/office/drawing/2014/main" id="{797016B9-5B77-04D3-2132-9374259F07E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14551" y="223191"/>
            <a:ext cx="743485" cy="714854"/>
          </a:xfrm>
          <a:prstGeom prst="ellipse">
            <a:avLst/>
          </a:prstGeom>
          <a:noFill/>
          <a:ln>
            <a:noFill/>
          </a:ln>
          <a:effectLst>
            <a:glow rad="139700">
              <a:schemeClr val="accent4">
                <a:satMod val="175000"/>
                <a:alpha val="40000"/>
              </a:schemeClr>
            </a:glow>
          </a:effectLst>
          <a:extLst>
            <a:ext uri="{909E8E84-426E-40DD-AFC4-6F175D3DCCD1}">
              <a14:hiddenFill xmlns:a14="http://schemas.microsoft.com/office/drawing/2010/main">
                <a:solidFill>
                  <a:srgbClr val="FFFFFF"/>
                </a:solidFill>
              </a14:hiddenFill>
            </a:ext>
          </a:extLst>
        </p:spPr>
      </p:pic>
      <p:sp>
        <p:nvSpPr>
          <p:cNvPr id="21" name="مربع نص 20">
            <a:extLst>
              <a:ext uri="{FF2B5EF4-FFF2-40B4-BE49-F238E27FC236}">
                <a16:creationId xmlns:a16="http://schemas.microsoft.com/office/drawing/2014/main" id="{F9B81E3D-9BCE-0FD2-5AC4-D011574BC627}"/>
              </a:ext>
            </a:extLst>
          </p:cNvPr>
          <p:cNvSpPr txBox="1"/>
          <p:nvPr/>
        </p:nvSpPr>
        <p:spPr>
          <a:xfrm>
            <a:off x="6386635" y="4688471"/>
            <a:ext cx="4148154" cy="584775"/>
          </a:xfrm>
          <a:prstGeom prst="rect">
            <a:avLst/>
          </a:prstGeom>
          <a:noFill/>
        </p:spPr>
        <p:txBody>
          <a:bodyPr wrap="square" rtlCol="0">
            <a:spAutoFit/>
          </a:bodyPr>
          <a:lstStyle/>
          <a:p>
            <a:pPr algn="ctr"/>
            <a:r>
              <a:rPr lang="ar-EG" sz="3200" b="1" dirty="0">
                <a:solidFill>
                  <a:srgbClr val="FFFFFF"/>
                </a:solidFill>
                <a:latin typeface="STC Bold" panose="01000500000000020006" pitchFamily="2" charset="-78"/>
                <a:cs typeface="STC Bold" panose="01000500000000020006" pitchFamily="2" charset="-78"/>
              </a:rPr>
              <a:t>د. محمد حسني عبد الله</a:t>
            </a:r>
            <a:endParaRPr lang="en-US" sz="3200" b="1" dirty="0">
              <a:solidFill>
                <a:srgbClr val="FFFFFF"/>
              </a:solidFill>
              <a:latin typeface="STC Bold" panose="01000500000000020006" pitchFamily="2" charset="-78"/>
              <a:cs typeface="STC Bold" panose="01000500000000020006" pitchFamily="2" charset="-78"/>
            </a:endParaRPr>
          </a:p>
        </p:txBody>
      </p:sp>
      <p:sp>
        <p:nvSpPr>
          <p:cNvPr id="22" name="مربع نص 21">
            <a:extLst>
              <a:ext uri="{FF2B5EF4-FFF2-40B4-BE49-F238E27FC236}">
                <a16:creationId xmlns:a16="http://schemas.microsoft.com/office/drawing/2014/main" id="{26FF6A25-1CC7-232D-CF53-D92B24904D9C}"/>
              </a:ext>
            </a:extLst>
          </p:cNvPr>
          <p:cNvSpPr txBox="1"/>
          <p:nvPr/>
        </p:nvSpPr>
        <p:spPr>
          <a:xfrm>
            <a:off x="6270170" y="5273247"/>
            <a:ext cx="4381084" cy="923330"/>
          </a:xfrm>
          <a:prstGeom prst="rect">
            <a:avLst/>
          </a:prstGeom>
          <a:noFill/>
        </p:spPr>
        <p:txBody>
          <a:bodyPr wrap="square" rtlCol="0">
            <a:spAutoFit/>
          </a:bodyPr>
          <a:lstStyle/>
          <a:p>
            <a:pPr algn="ctr"/>
            <a:r>
              <a:rPr lang="ar-EG" b="1" dirty="0">
                <a:solidFill>
                  <a:srgbClr val="FFEF9C"/>
                </a:solidFill>
                <a:latin typeface="DIN NEXT™ ARABIC HEAVY" panose="020B0903020203050203" pitchFamily="34" charset="-78"/>
                <a:cs typeface="+mj-cs"/>
              </a:rPr>
              <a:t>مدرس المناهج وطرق التدريس </a:t>
            </a:r>
          </a:p>
          <a:p>
            <a:pPr algn="ctr"/>
            <a:r>
              <a:rPr lang="ar-EG" b="1" dirty="0">
                <a:solidFill>
                  <a:srgbClr val="FFEF9C"/>
                </a:solidFill>
                <a:latin typeface="DIN NEXT™ ARABIC HEAVY" panose="020B0903020203050203" pitchFamily="34" charset="-78"/>
                <a:cs typeface="+mj-cs"/>
              </a:rPr>
              <a:t>بكلية التربية بالقاهرة</a:t>
            </a:r>
          </a:p>
          <a:p>
            <a:pPr algn="ctr"/>
            <a:r>
              <a:rPr lang="ar-EG" b="1" dirty="0">
                <a:solidFill>
                  <a:srgbClr val="FFEF9C"/>
                </a:solidFill>
                <a:latin typeface="DIN NEXT™ ARABIC HEAVY" panose="020B0903020203050203" pitchFamily="34" charset="-78"/>
                <a:cs typeface="+mj-cs"/>
              </a:rPr>
              <a:t>جامعة الأزهر</a:t>
            </a:r>
            <a:endParaRPr lang="en-US" b="1" dirty="0">
              <a:solidFill>
                <a:srgbClr val="FFEF9C"/>
              </a:solidFill>
              <a:latin typeface="DIN NEXT™ ARABIC HEAVY" panose="020B0903020203050203" pitchFamily="34" charset="-78"/>
              <a:cs typeface="+mj-cs"/>
            </a:endParaRPr>
          </a:p>
        </p:txBody>
      </p:sp>
      <p:sp>
        <p:nvSpPr>
          <p:cNvPr id="3" name="مستطيل 2">
            <a:extLst>
              <a:ext uri="{FF2B5EF4-FFF2-40B4-BE49-F238E27FC236}">
                <a16:creationId xmlns:a16="http://schemas.microsoft.com/office/drawing/2014/main" id="{BDCD41B8-DAC8-73C8-DF28-2B476325B707}"/>
              </a:ext>
            </a:extLst>
          </p:cNvPr>
          <p:cNvSpPr/>
          <p:nvPr/>
        </p:nvSpPr>
        <p:spPr>
          <a:xfrm>
            <a:off x="5464593" y="1584754"/>
            <a:ext cx="5992238" cy="871587"/>
          </a:xfrm>
          <a:prstGeom prst="rect">
            <a:avLst/>
          </a:prstGeom>
          <a:solidFill>
            <a:srgbClr val="1E536B">
              <a:alpha val="9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4400" dirty="0">
                <a:cs typeface="PT Bold Heading" panose="02010400000000000000" pitchFamily="2" charset="-78"/>
              </a:rPr>
              <a:t>طرق تدريس الاجتماعيات</a:t>
            </a:r>
            <a:endParaRPr lang="en-US" sz="4400" dirty="0">
              <a:cs typeface="PT Bold Heading" panose="02010400000000000000" pitchFamily="2" charset="-78"/>
            </a:endParaRPr>
          </a:p>
        </p:txBody>
      </p:sp>
    </p:spTree>
    <p:extLst>
      <p:ext uri="{BB962C8B-B14F-4D97-AF65-F5344CB8AC3E}">
        <p14:creationId xmlns:p14="http://schemas.microsoft.com/office/powerpoint/2010/main" val="1360245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040FF-8D6B-F721-C1E6-32E8C7C5296F}"/>
            </a:ext>
          </a:extLst>
        </p:cNvPr>
        <p:cNvGrpSpPr/>
        <p:nvPr/>
      </p:nvGrpSpPr>
      <p:grpSpPr>
        <a:xfrm>
          <a:off x="0" y="0"/>
          <a:ext cx="0" cy="0"/>
          <a:chOff x="0" y="0"/>
          <a:chExt cx="0" cy="0"/>
        </a:xfrm>
      </p:grpSpPr>
      <p:sp>
        <p:nvSpPr>
          <p:cNvPr id="8" name="مربع نص 7">
            <a:extLst>
              <a:ext uri="{FF2B5EF4-FFF2-40B4-BE49-F238E27FC236}">
                <a16:creationId xmlns:a16="http://schemas.microsoft.com/office/drawing/2014/main" id="{E04A1E77-8780-0460-93D3-B60C7E5654BE}"/>
              </a:ext>
            </a:extLst>
          </p:cNvPr>
          <p:cNvSpPr txBox="1"/>
          <p:nvPr/>
        </p:nvSpPr>
        <p:spPr>
          <a:xfrm>
            <a:off x="8490121" y="2308949"/>
            <a:ext cx="3136558" cy="1077218"/>
          </a:xfrm>
          <a:prstGeom prst="rect">
            <a:avLst/>
          </a:prstGeom>
          <a:noFill/>
        </p:spPr>
        <p:txBody>
          <a:bodyPr wrap="square">
            <a:spAutoFit/>
          </a:bodyPr>
          <a:lstStyle/>
          <a:p>
            <a:pPr algn="ctr"/>
            <a:r>
              <a:rPr lang="ar-EG" sz="3200" b="1" dirty="0">
                <a:solidFill>
                  <a:schemeClr val="accent4"/>
                </a:solidFill>
                <a:cs typeface="+mj-cs"/>
              </a:rPr>
              <a:t>اختبار الفروض والتحقق من صحتها</a:t>
            </a:r>
            <a:endParaRPr lang="en-US" sz="3200" b="1" dirty="0">
              <a:solidFill>
                <a:schemeClr val="accent4"/>
              </a:solidFill>
              <a:cs typeface="+mj-cs"/>
            </a:endParaRPr>
          </a:p>
        </p:txBody>
      </p:sp>
      <p:sp>
        <p:nvSpPr>
          <p:cNvPr id="9" name="Rectangle 1">
            <a:extLst>
              <a:ext uri="{FF2B5EF4-FFF2-40B4-BE49-F238E27FC236}">
                <a16:creationId xmlns:a16="http://schemas.microsoft.com/office/drawing/2014/main" id="{F40B0ADC-993C-473B-2DE7-E56E9BFEC4D3}"/>
              </a:ext>
            </a:extLst>
          </p:cNvPr>
          <p:cNvSpPr>
            <a:spLocks noChangeArrowheads="1"/>
          </p:cNvSpPr>
          <p:nvPr/>
        </p:nvSpPr>
        <p:spPr bwMode="auto">
          <a:xfrm>
            <a:off x="470402" y="3002220"/>
            <a:ext cx="7058808" cy="579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eaLnBrk="0" fontAlgn="base" latinLnBrk="0" hangingPunct="0">
              <a:lnSpc>
                <a:spcPct val="150000"/>
              </a:lnSpc>
              <a:spcBef>
                <a:spcPct val="0"/>
              </a:spcBef>
              <a:spcAft>
                <a:spcPct val="0"/>
              </a:spcAft>
              <a:buClrTx/>
              <a:buSzTx/>
              <a:tabLst/>
            </a:pPr>
            <a:r>
              <a:rPr kumimoji="0" lang="ar-SA" altLang="en-US" sz="2400" b="1" i="0" u="none" strike="noStrike" cap="none" normalizeH="0" baseline="0" dirty="0">
                <a:ln>
                  <a:noFill/>
                </a:ln>
                <a:solidFill>
                  <a:schemeClr val="accent4"/>
                </a:solidFill>
                <a:effectLst/>
                <a:latin typeface="Arial" panose="020B0604020202020204" pitchFamily="34" charset="0"/>
                <a:cs typeface="+mj-cs"/>
              </a:rPr>
              <a:t>التصميم التجريبي: </a:t>
            </a:r>
            <a:r>
              <a:rPr kumimoji="0" lang="ar-SA" altLang="en-US" sz="2400" b="1" i="0" u="none" strike="noStrike" cap="none" normalizeH="0" baseline="0" dirty="0">
                <a:ln>
                  <a:noFill/>
                </a:ln>
                <a:effectLst/>
                <a:latin typeface="Arial" panose="020B0604020202020204" pitchFamily="34" charset="0"/>
                <a:cs typeface="+mj-cs"/>
              </a:rPr>
              <a:t>يمكن تصميم تجارب بسيطة لاختبار الفروض. </a:t>
            </a:r>
            <a:endParaRPr kumimoji="0" lang="en-US" altLang="en-US" sz="2400" b="1" i="0" u="none" strike="noStrike" cap="none" normalizeH="0" baseline="0" dirty="0">
              <a:ln>
                <a:noFill/>
              </a:ln>
              <a:effectLst/>
              <a:latin typeface="Arial" panose="020B0604020202020204" pitchFamily="34" charset="0"/>
              <a:cs typeface="+mj-cs"/>
            </a:endParaRPr>
          </a:p>
        </p:txBody>
      </p:sp>
      <p:sp>
        <p:nvSpPr>
          <p:cNvPr id="11" name="مربع نص 10">
            <a:extLst>
              <a:ext uri="{FF2B5EF4-FFF2-40B4-BE49-F238E27FC236}">
                <a16:creationId xmlns:a16="http://schemas.microsoft.com/office/drawing/2014/main" id="{10AE4A16-3495-7517-5C7A-5A84E3A05AA2}"/>
              </a:ext>
            </a:extLst>
          </p:cNvPr>
          <p:cNvSpPr txBox="1"/>
          <p:nvPr/>
        </p:nvSpPr>
        <p:spPr>
          <a:xfrm>
            <a:off x="470402" y="3984009"/>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R="0" lvl="0" indent="0" algn="justLow" eaLnBrk="0" fontAlgn="base" hangingPunct="0">
              <a:lnSpc>
                <a:spcPct val="150000"/>
              </a:lnSpc>
              <a:spcBef>
                <a:spcPct val="0"/>
              </a:spcBef>
              <a:spcAft>
                <a:spcPct val="0"/>
              </a:spcAft>
              <a:buClrTx/>
              <a:buSzTx/>
              <a:tabLst/>
              <a:defRPr kumimoji="0" sz="2400" b="1" i="0" u="none" strike="noStrike" cap="none" normalizeH="0" baseline="0">
                <a:ln>
                  <a:noFill/>
                </a:ln>
                <a:effectLst/>
                <a:latin typeface="Arial" panose="020B0604020202020204" pitchFamily="34" charset="0"/>
                <a:cs typeface="+mj-cs"/>
              </a:defRPr>
            </a:lvl1pPr>
          </a:lstStyle>
          <a:p>
            <a:r>
              <a:rPr kumimoji="0" lang="ar-SA" altLang="en-US" sz="2400" b="1" i="0" u="none" strike="noStrike" cap="none" normalizeH="0" baseline="0" dirty="0">
                <a:ln>
                  <a:noFill/>
                </a:ln>
                <a:solidFill>
                  <a:schemeClr val="accent4"/>
                </a:solidFill>
                <a:effectLst/>
                <a:latin typeface="Arial" panose="020B0604020202020204" pitchFamily="34" charset="0"/>
                <a:cs typeface="+mj-cs"/>
              </a:rPr>
              <a:t>تحليل البيانات: </a:t>
            </a:r>
            <a:r>
              <a:rPr kumimoji="0" lang="ar-SA" altLang="en-US" sz="2400" b="1" i="0" u="none" strike="noStrike" cap="none" normalizeH="0" baseline="0" dirty="0">
                <a:ln>
                  <a:noFill/>
                </a:ln>
                <a:effectLst/>
                <a:latin typeface="Arial" panose="020B0604020202020204" pitchFamily="34" charset="0"/>
                <a:cs typeface="+mj-cs"/>
              </a:rPr>
              <a:t>يجب تدريب الطلاب على تحليل البيانات المستخلصة من التجارب لتقييم صحة الفروض.</a:t>
            </a:r>
            <a:endParaRPr lang="en-US" altLang="en-US" dirty="0"/>
          </a:p>
        </p:txBody>
      </p:sp>
      <p:cxnSp>
        <p:nvCxnSpPr>
          <p:cNvPr id="13" name="رابط مستقيم 12">
            <a:extLst>
              <a:ext uri="{FF2B5EF4-FFF2-40B4-BE49-F238E27FC236}">
                <a16:creationId xmlns:a16="http://schemas.microsoft.com/office/drawing/2014/main" id="{CCE377A8-FBCD-F8CE-153C-88A2E50E48E1}"/>
              </a:ext>
            </a:extLst>
          </p:cNvPr>
          <p:cNvCxnSpPr/>
          <p:nvPr/>
        </p:nvCxnSpPr>
        <p:spPr>
          <a:xfrm flipH="1">
            <a:off x="7603196" y="1448266"/>
            <a:ext cx="0" cy="4663440"/>
          </a:xfrm>
          <a:prstGeom prst="line">
            <a:avLst/>
          </a:prstGeom>
          <a:ln w="28575">
            <a:solidFill>
              <a:schemeClr val="accent4"/>
            </a:solidFill>
          </a:ln>
        </p:spPr>
        <p:style>
          <a:lnRef idx="2">
            <a:schemeClr val="accent1"/>
          </a:lnRef>
          <a:fillRef idx="0">
            <a:schemeClr val="accent1"/>
          </a:fillRef>
          <a:effectRef idx="1">
            <a:schemeClr val="accent1"/>
          </a:effectRef>
          <a:fontRef idx="minor">
            <a:schemeClr val="tx1"/>
          </a:fontRef>
        </p:style>
      </p:cxnSp>
      <p:sp>
        <p:nvSpPr>
          <p:cNvPr id="14" name="مستطيل: زوايا مستديرة 13">
            <a:extLst>
              <a:ext uri="{FF2B5EF4-FFF2-40B4-BE49-F238E27FC236}">
                <a16:creationId xmlns:a16="http://schemas.microsoft.com/office/drawing/2014/main" id="{8F2B455F-63AF-C275-98F4-F37254923064}"/>
              </a:ext>
            </a:extLst>
          </p:cNvPr>
          <p:cNvSpPr/>
          <p:nvPr/>
        </p:nvSpPr>
        <p:spPr>
          <a:xfrm>
            <a:off x="6096000" y="1457991"/>
            <a:ext cx="2025755" cy="849211"/>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3600" b="1" dirty="0">
                <a:cs typeface="+mj-cs"/>
              </a:rPr>
              <a:t>من خــــلال</a:t>
            </a:r>
            <a:endParaRPr lang="en-US" sz="3600" b="1" dirty="0">
              <a:cs typeface="+mj-cs"/>
            </a:endParaRPr>
          </a:p>
        </p:txBody>
      </p:sp>
      <p:sp>
        <p:nvSpPr>
          <p:cNvPr id="15" name="مستطيل: زوايا مستديرة 14">
            <a:extLst>
              <a:ext uri="{FF2B5EF4-FFF2-40B4-BE49-F238E27FC236}">
                <a16:creationId xmlns:a16="http://schemas.microsoft.com/office/drawing/2014/main" id="{37846B52-A1DD-6419-E6BC-8A68A221F596}"/>
              </a:ext>
            </a:extLst>
          </p:cNvPr>
          <p:cNvSpPr/>
          <p:nvPr/>
        </p:nvSpPr>
        <p:spPr>
          <a:xfrm>
            <a:off x="7718820" y="3075083"/>
            <a:ext cx="501041" cy="506719"/>
          </a:xfrm>
          <a:prstGeom prst="roundRect">
            <a:avLst>
              <a:gd name="adj" fmla="val 50000"/>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16" name="مستطيل: زوايا مستديرة 15">
            <a:extLst>
              <a:ext uri="{FF2B5EF4-FFF2-40B4-BE49-F238E27FC236}">
                <a16:creationId xmlns:a16="http://schemas.microsoft.com/office/drawing/2014/main" id="{D70A6BE2-9C58-F5C6-3A34-68DBEDF3CA06}"/>
              </a:ext>
            </a:extLst>
          </p:cNvPr>
          <p:cNvSpPr/>
          <p:nvPr/>
        </p:nvSpPr>
        <p:spPr>
          <a:xfrm>
            <a:off x="7718821" y="4195069"/>
            <a:ext cx="501051" cy="506718"/>
          </a:xfrm>
          <a:prstGeom prst="roundRect">
            <a:avLst>
              <a:gd name="adj" fmla="val 50000"/>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2" name="انفجار: 8 نقاط 1">
            <a:extLst>
              <a:ext uri="{FF2B5EF4-FFF2-40B4-BE49-F238E27FC236}">
                <a16:creationId xmlns:a16="http://schemas.microsoft.com/office/drawing/2014/main" id="{57E5B312-4747-DC1A-A56E-03B5713AE47F}"/>
              </a:ext>
            </a:extLst>
          </p:cNvPr>
          <p:cNvSpPr/>
          <p:nvPr/>
        </p:nvSpPr>
        <p:spPr>
          <a:xfrm>
            <a:off x="9187783" y="533395"/>
            <a:ext cx="1741234" cy="1717829"/>
          </a:xfrm>
          <a:prstGeom prst="irregularSeal1">
            <a:avLst/>
          </a:prstGeom>
          <a:solidFill>
            <a:schemeClr val="accent4"/>
          </a:solidFill>
          <a:ln>
            <a:solidFill>
              <a:schemeClr val="accent4"/>
            </a:solidFill>
          </a:ln>
          <a:effectLst>
            <a:innerShdw blurRad="63500" dist="50800" dir="81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مربع نص 2">
            <a:extLst>
              <a:ext uri="{FF2B5EF4-FFF2-40B4-BE49-F238E27FC236}">
                <a16:creationId xmlns:a16="http://schemas.microsoft.com/office/drawing/2014/main" id="{61933A92-26D5-7C25-8B3C-7CCE11261D7B}"/>
              </a:ext>
            </a:extLst>
          </p:cNvPr>
          <p:cNvSpPr txBox="1"/>
          <p:nvPr/>
        </p:nvSpPr>
        <p:spPr>
          <a:xfrm>
            <a:off x="9664430" y="996759"/>
            <a:ext cx="787940" cy="707886"/>
          </a:xfrm>
          <a:prstGeom prst="rect">
            <a:avLst/>
          </a:prstGeom>
          <a:noFill/>
        </p:spPr>
        <p:txBody>
          <a:bodyPr wrap="square" rtlCol="0">
            <a:spAutoFit/>
          </a:bodyPr>
          <a:lstStyle/>
          <a:p>
            <a:r>
              <a:rPr lang="ar-EG" sz="4000" b="1" dirty="0">
                <a:solidFill>
                  <a:schemeClr val="bg1"/>
                </a:solidFill>
              </a:rPr>
              <a:t>05</a:t>
            </a:r>
            <a:endParaRPr lang="en-US" sz="4000" b="1" dirty="0">
              <a:solidFill>
                <a:schemeClr val="bg1"/>
              </a:solidFill>
            </a:endParaRPr>
          </a:p>
        </p:txBody>
      </p:sp>
      <p:pic>
        <p:nvPicPr>
          <p:cNvPr id="5" name="رسم 4" descr="صفارة إنذار مع تعبئة خالصة">
            <a:extLst>
              <a:ext uri="{FF2B5EF4-FFF2-40B4-BE49-F238E27FC236}">
                <a16:creationId xmlns:a16="http://schemas.microsoft.com/office/drawing/2014/main" id="{02A5AEB4-EB93-D54F-FFB8-90341146119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90121" y="3192378"/>
            <a:ext cx="3018817" cy="3018817"/>
          </a:xfrm>
          <a:prstGeom prst="rect">
            <a:avLst/>
          </a:prstGeom>
        </p:spPr>
      </p:pic>
    </p:spTree>
    <p:extLst>
      <p:ext uri="{BB962C8B-B14F-4D97-AF65-F5344CB8AC3E}">
        <p14:creationId xmlns:p14="http://schemas.microsoft.com/office/powerpoint/2010/main" val="1221243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62C4E-A6BD-6CB2-48F3-486102CC8A5E}"/>
            </a:ext>
          </a:extLst>
        </p:cNvPr>
        <p:cNvGrpSpPr/>
        <p:nvPr/>
      </p:nvGrpSpPr>
      <p:grpSpPr>
        <a:xfrm>
          <a:off x="0" y="0"/>
          <a:ext cx="0" cy="0"/>
          <a:chOff x="0" y="0"/>
          <a:chExt cx="0" cy="0"/>
        </a:xfrm>
      </p:grpSpPr>
      <p:sp>
        <p:nvSpPr>
          <p:cNvPr id="8" name="مربع نص 7">
            <a:extLst>
              <a:ext uri="{FF2B5EF4-FFF2-40B4-BE49-F238E27FC236}">
                <a16:creationId xmlns:a16="http://schemas.microsoft.com/office/drawing/2014/main" id="{11D18223-0036-5614-AFC1-E578503EA89E}"/>
              </a:ext>
            </a:extLst>
          </p:cNvPr>
          <p:cNvSpPr txBox="1"/>
          <p:nvPr/>
        </p:nvSpPr>
        <p:spPr>
          <a:xfrm>
            <a:off x="8490121" y="2308949"/>
            <a:ext cx="3136558" cy="1077218"/>
          </a:xfrm>
          <a:prstGeom prst="rect">
            <a:avLst/>
          </a:prstGeom>
          <a:noFill/>
        </p:spPr>
        <p:txBody>
          <a:bodyPr wrap="square">
            <a:spAutoFit/>
          </a:bodyPr>
          <a:lstStyle/>
          <a:p>
            <a:pPr algn="ctr"/>
            <a:r>
              <a:rPr lang="ar-EG" sz="3200" b="1" dirty="0">
                <a:solidFill>
                  <a:schemeClr val="accent1"/>
                </a:solidFill>
                <a:cs typeface="+mj-cs"/>
              </a:rPr>
              <a:t>التوصل إلى حل المشكلة</a:t>
            </a:r>
            <a:endParaRPr lang="en-US" sz="3200" b="1" dirty="0">
              <a:solidFill>
                <a:schemeClr val="accent1"/>
              </a:solidFill>
              <a:cs typeface="+mj-cs"/>
            </a:endParaRPr>
          </a:p>
        </p:txBody>
      </p:sp>
      <p:sp>
        <p:nvSpPr>
          <p:cNvPr id="9" name="Rectangle 1">
            <a:extLst>
              <a:ext uri="{FF2B5EF4-FFF2-40B4-BE49-F238E27FC236}">
                <a16:creationId xmlns:a16="http://schemas.microsoft.com/office/drawing/2014/main" id="{B08EA6FB-7DD8-35CB-E74D-0FF7DA2778F6}"/>
              </a:ext>
            </a:extLst>
          </p:cNvPr>
          <p:cNvSpPr>
            <a:spLocks noChangeArrowheads="1"/>
          </p:cNvSpPr>
          <p:nvPr/>
        </p:nvSpPr>
        <p:spPr bwMode="auto">
          <a:xfrm>
            <a:off x="470402" y="2725221"/>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eaLnBrk="0" fontAlgn="base" latinLnBrk="0" hangingPunct="0">
              <a:lnSpc>
                <a:spcPct val="150000"/>
              </a:lnSpc>
              <a:spcBef>
                <a:spcPct val="0"/>
              </a:spcBef>
              <a:spcAft>
                <a:spcPct val="0"/>
              </a:spcAft>
              <a:buClrTx/>
              <a:buSzTx/>
              <a:tabLst/>
            </a:pPr>
            <a:r>
              <a:rPr kumimoji="0" lang="ar-SA" altLang="en-US" sz="2400" b="1" i="0" u="none" strike="noStrike" cap="none" normalizeH="0" baseline="0" dirty="0">
                <a:ln>
                  <a:noFill/>
                </a:ln>
                <a:solidFill>
                  <a:schemeClr val="accent1"/>
                </a:solidFill>
                <a:effectLst/>
                <a:latin typeface="Arial" panose="020B0604020202020204" pitchFamily="34" charset="0"/>
                <a:cs typeface="+mj-cs"/>
              </a:rPr>
              <a:t>التقييم: </a:t>
            </a:r>
            <a:r>
              <a:rPr kumimoji="0" lang="ar-SA" altLang="en-US" sz="2400" b="1" i="0" u="none" strike="noStrike" cap="none" normalizeH="0" baseline="0" dirty="0">
                <a:ln>
                  <a:noFill/>
                </a:ln>
                <a:effectLst/>
                <a:latin typeface="Arial" panose="020B0604020202020204" pitchFamily="34" charset="0"/>
                <a:cs typeface="+mj-cs"/>
              </a:rPr>
              <a:t>يجب تقييم الحلول المقترحة بناءً على معايير محددة مثل الفعالية، والتكلفة، والأثر البيئي. </a:t>
            </a:r>
            <a:endParaRPr kumimoji="0" lang="en-US" altLang="en-US" sz="2400" b="1" i="0" u="none" strike="noStrike" cap="none" normalizeH="0" baseline="0" dirty="0">
              <a:ln>
                <a:noFill/>
              </a:ln>
              <a:effectLst/>
              <a:latin typeface="Arial" panose="020B0604020202020204" pitchFamily="34" charset="0"/>
              <a:cs typeface="+mj-cs"/>
            </a:endParaRPr>
          </a:p>
        </p:txBody>
      </p:sp>
      <p:sp>
        <p:nvSpPr>
          <p:cNvPr id="11" name="مربع نص 10">
            <a:extLst>
              <a:ext uri="{FF2B5EF4-FFF2-40B4-BE49-F238E27FC236}">
                <a16:creationId xmlns:a16="http://schemas.microsoft.com/office/drawing/2014/main" id="{7DAE2A51-056E-C60D-8E05-A28863FFDF5C}"/>
              </a:ext>
            </a:extLst>
          </p:cNvPr>
          <p:cNvSpPr txBox="1"/>
          <p:nvPr/>
        </p:nvSpPr>
        <p:spPr>
          <a:xfrm>
            <a:off x="470402" y="4261008"/>
            <a:ext cx="7058808" cy="579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R="0" lvl="0" indent="0" algn="justLow" eaLnBrk="0" fontAlgn="base" hangingPunct="0">
              <a:lnSpc>
                <a:spcPct val="150000"/>
              </a:lnSpc>
              <a:spcBef>
                <a:spcPct val="0"/>
              </a:spcBef>
              <a:spcAft>
                <a:spcPct val="0"/>
              </a:spcAft>
              <a:buClrTx/>
              <a:buSzTx/>
              <a:tabLst/>
              <a:defRPr kumimoji="0" sz="2400" b="1" i="0" u="none" strike="noStrike" cap="none" normalizeH="0" baseline="0">
                <a:ln>
                  <a:noFill/>
                </a:ln>
                <a:effectLst/>
                <a:latin typeface="Arial" panose="020B0604020202020204" pitchFamily="34" charset="0"/>
                <a:cs typeface="+mj-cs"/>
              </a:defRPr>
            </a:lvl1pPr>
          </a:lstStyle>
          <a:p>
            <a:r>
              <a:rPr kumimoji="0" lang="ar-SA" altLang="en-US" sz="2400" b="1" i="0" u="none" strike="noStrike" cap="none" normalizeH="0" baseline="0" dirty="0">
                <a:ln>
                  <a:noFill/>
                </a:ln>
                <a:solidFill>
                  <a:schemeClr val="accent1"/>
                </a:solidFill>
                <a:effectLst/>
                <a:latin typeface="Arial" panose="020B0604020202020204" pitchFamily="34" charset="0"/>
                <a:cs typeface="+mj-cs"/>
              </a:rPr>
              <a:t>التوافق: </a:t>
            </a:r>
            <a:r>
              <a:rPr kumimoji="0" lang="ar-SA" altLang="en-US" sz="2400" b="1" i="0" u="none" strike="noStrike" cap="none" normalizeH="0" baseline="0" dirty="0">
                <a:ln>
                  <a:noFill/>
                </a:ln>
                <a:effectLst/>
                <a:latin typeface="Arial" panose="020B0604020202020204" pitchFamily="34" charset="0"/>
                <a:cs typeface="+mj-cs"/>
              </a:rPr>
              <a:t>يجب أن يكون الحل متوافقًا مع المعلومات والمعرفة المتاحة.</a:t>
            </a:r>
            <a:endParaRPr lang="en-US" altLang="en-US" dirty="0"/>
          </a:p>
        </p:txBody>
      </p:sp>
      <p:cxnSp>
        <p:nvCxnSpPr>
          <p:cNvPr id="13" name="رابط مستقيم 12">
            <a:extLst>
              <a:ext uri="{FF2B5EF4-FFF2-40B4-BE49-F238E27FC236}">
                <a16:creationId xmlns:a16="http://schemas.microsoft.com/office/drawing/2014/main" id="{BDA35A96-2643-4EE7-1B30-29FFCF64BB0F}"/>
              </a:ext>
            </a:extLst>
          </p:cNvPr>
          <p:cNvCxnSpPr/>
          <p:nvPr/>
        </p:nvCxnSpPr>
        <p:spPr>
          <a:xfrm flipH="1">
            <a:off x="7603196" y="1448266"/>
            <a:ext cx="0" cy="4663440"/>
          </a:xfrm>
          <a:prstGeom prst="line">
            <a:avLst/>
          </a:prstGeom>
          <a:ln w="28575">
            <a:solidFill>
              <a:schemeClr val="accent1"/>
            </a:solidFill>
          </a:ln>
        </p:spPr>
        <p:style>
          <a:lnRef idx="2">
            <a:schemeClr val="accent1"/>
          </a:lnRef>
          <a:fillRef idx="0">
            <a:schemeClr val="accent1"/>
          </a:fillRef>
          <a:effectRef idx="1">
            <a:schemeClr val="accent1"/>
          </a:effectRef>
          <a:fontRef idx="minor">
            <a:schemeClr val="tx1"/>
          </a:fontRef>
        </p:style>
      </p:cxnSp>
      <p:sp>
        <p:nvSpPr>
          <p:cNvPr id="14" name="مستطيل: زوايا مستديرة 13">
            <a:extLst>
              <a:ext uri="{FF2B5EF4-FFF2-40B4-BE49-F238E27FC236}">
                <a16:creationId xmlns:a16="http://schemas.microsoft.com/office/drawing/2014/main" id="{C97283AD-B7D7-A014-7A2E-2654C340D98F}"/>
              </a:ext>
            </a:extLst>
          </p:cNvPr>
          <p:cNvSpPr/>
          <p:nvPr/>
        </p:nvSpPr>
        <p:spPr>
          <a:xfrm>
            <a:off x="6096000" y="1457991"/>
            <a:ext cx="2025755" cy="849211"/>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3600" b="1" dirty="0">
                <a:cs typeface="+mj-cs"/>
              </a:rPr>
              <a:t>من خــــلال</a:t>
            </a:r>
            <a:endParaRPr lang="en-US" sz="3600" b="1" dirty="0">
              <a:cs typeface="+mj-cs"/>
            </a:endParaRPr>
          </a:p>
        </p:txBody>
      </p:sp>
      <p:sp>
        <p:nvSpPr>
          <p:cNvPr id="15" name="مستطيل: زوايا مستديرة 14">
            <a:extLst>
              <a:ext uri="{FF2B5EF4-FFF2-40B4-BE49-F238E27FC236}">
                <a16:creationId xmlns:a16="http://schemas.microsoft.com/office/drawing/2014/main" id="{34CE9238-8217-25AB-B66A-C214115555F6}"/>
              </a:ext>
            </a:extLst>
          </p:cNvPr>
          <p:cNvSpPr/>
          <p:nvPr/>
        </p:nvSpPr>
        <p:spPr>
          <a:xfrm>
            <a:off x="7718820" y="3075083"/>
            <a:ext cx="501041" cy="506719"/>
          </a:xfrm>
          <a:prstGeom prst="roundRect">
            <a:avLst>
              <a:gd name="adj" fmla="val 50000"/>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16" name="مستطيل: زوايا مستديرة 15">
            <a:extLst>
              <a:ext uri="{FF2B5EF4-FFF2-40B4-BE49-F238E27FC236}">
                <a16:creationId xmlns:a16="http://schemas.microsoft.com/office/drawing/2014/main" id="{51909EB1-38D9-4860-2242-9AE8BE8EC6E2}"/>
              </a:ext>
            </a:extLst>
          </p:cNvPr>
          <p:cNvSpPr/>
          <p:nvPr/>
        </p:nvSpPr>
        <p:spPr>
          <a:xfrm>
            <a:off x="7718820" y="4333872"/>
            <a:ext cx="501051" cy="506718"/>
          </a:xfrm>
          <a:prstGeom prst="roundRect">
            <a:avLst>
              <a:gd name="adj" fmla="val 50000"/>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2" name="انفجار: 8 نقاط 1">
            <a:extLst>
              <a:ext uri="{FF2B5EF4-FFF2-40B4-BE49-F238E27FC236}">
                <a16:creationId xmlns:a16="http://schemas.microsoft.com/office/drawing/2014/main" id="{70E04273-E874-B8AB-5295-3D86F256C603}"/>
              </a:ext>
            </a:extLst>
          </p:cNvPr>
          <p:cNvSpPr/>
          <p:nvPr/>
        </p:nvSpPr>
        <p:spPr>
          <a:xfrm>
            <a:off x="9187783" y="533395"/>
            <a:ext cx="1741234" cy="1717829"/>
          </a:xfrm>
          <a:prstGeom prst="irregularSeal1">
            <a:avLst/>
          </a:prstGeom>
          <a:solidFill>
            <a:schemeClr val="accent1"/>
          </a:solidFill>
          <a:ln>
            <a:solidFill>
              <a:schemeClr val="accent1"/>
            </a:solidFill>
          </a:ln>
          <a:effectLst>
            <a:innerShdw blurRad="63500" dist="50800" dir="81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مربع نص 2">
            <a:extLst>
              <a:ext uri="{FF2B5EF4-FFF2-40B4-BE49-F238E27FC236}">
                <a16:creationId xmlns:a16="http://schemas.microsoft.com/office/drawing/2014/main" id="{2978B7D3-8E0C-5A95-BB6C-541A502B0C0E}"/>
              </a:ext>
            </a:extLst>
          </p:cNvPr>
          <p:cNvSpPr txBox="1"/>
          <p:nvPr/>
        </p:nvSpPr>
        <p:spPr>
          <a:xfrm>
            <a:off x="9664430" y="996759"/>
            <a:ext cx="787940" cy="707886"/>
          </a:xfrm>
          <a:prstGeom prst="rect">
            <a:avLst/>
          </a:prstGeom>
          <a:noFill/>
        </p:spPr>
        <p:txBody>
          <a:bodyPr wrap="square" rtlCol="0">
            <a:spAutoFit/>
          </a:bodyPr>
          <a:lstStyle/>
          <a:p>
            <a:r>
              <a:rPr lang="ar-EG" sz="4000" b="1" dirty="0">
                <a:solidFill>
                  <a:schemeClr val="bg1"/>
                </a:solidFill>
              </a:rPr>
              <a:t>06</a:t>
            </a:r>
            <a:endParaRPr lang="en-US" sz="4000" b="1" dirty="0">
              <a:solidFill>
                <a:schemeClr val="bg1"/>
              </a:solidFill>
            </a:endParaRPr>
          </a:p>
        </p:txBody>
      </p:sp>
      <p:pic>
        <p:nvPicPr>
          <p:cNvPr id="5" name="رسم 4" descr="نقطة الهدف مع تعبئة خالصة">
            <a:extLst>
              <a:ext uri="{FF2B5EF4-FFF2-40B4-BE49-F238E27FC236}">
                <a16:creationId xmlns:a16="http://schemas.microsoft.com/office/drawing/2014/main" id="{A52EB23A-1A1A-AFBF-D76B-185B411A58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10058" y="3328442"/>
            <a:ext cx="2696683" cy="2696683"/>
          </a:xfrm>
          <a:prstGeom prst="rect">
            <a:avLst/>
          </a:prstGeom>
        </p:spPr>
      </p:pic>
    </p:spTree>
    <p:extLst>
      <p:ext uri="{BB962C8B-B14F-4D97-AF65-F5344CB8AC3E}">
        <p14:creationId xmlns:p14="http://schemas.microsoft.com/office/powerpoint/2010/main" val="3988255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F8DBD-F9B5-A5A9-ED30-DB6DD3E3088D}"/>
            </a:ext>
          </a:extLst>
        </p:cNvPr>
        <p:cNvGrpSpPr/>
        <p:nvPr/>
      </p:nvGrpSpPr>
      <p:grpSpPr>
        <a:xfrm>
          <a:off x="0" y="0"/>
          <a:ext cx="0" cy="0"/>
          <a:chOff x="0" y="0"/>
          <a:chExt cx="0" cy="0"/>
        </a:xfrm>
      </p:grpSpPr>
      <p:sp>
        <p:nvSpPr>
          <p:cNvPr id="8" name="مربع نص 7">
            <a:extLst>
              <a:ext uri="{FF2B5EF4-FFF2-40B4-BE49-F238E27FC236}">
                <a16:creationId xmlns:a16="http://schemas.microsoft.com/office/drawing/2014/main" id="{E1462CDE-3218-168D-9589-58622382E147}"/>
              </a:ext>
            </a:extLst>
          </p:cNvPr>
          <p:cNvSpPr txBox="1"/>
          <p:nvPr/>
        </p:nvSpPr>
        <p:spPr>
          <a:xfrm>
            <a:off x="8490121" y="2422200"/>
            <a:ext cx="3136558" cy="584775"/>
          </a:xfrm>
          <a:prstGeom prst="rect">
            <a:avLst/>
          </a:prstGeom>
          <a:noFill/>
        </p:spPr>
        <p:txBody>
          <a:bodyPr wrap="square">
            <a:spAutoFit/>
          </a:bodyPr>
          <a:lstStyle/>
          <a:p>
            <a:pPr algn="ctr"/>
            <a:r>
              <a:rPr lang="ar-EG" sz="3200" b="1" dirty="0">
                <a:solidFill>
                  <a:srgbClr val="00B050"/>
                </a:solidFill>
                <a:cs typeface="+mj-cs"/>
              </a:rPr>
              <a:t>تعميم النتائج</a:t>
            </a:r>
            <a:endParaRPr lang="en-US" sz="3200" b="1" dirty="0">
              <a:solidFill>
                <a:srgbClr val="00B050"/>
              </a:solidFill>
              <a:cs typeface="+mj-cs"/>
            </a:endParaRPr>
          </a:p>
        </p:txBody>
      </p:sp>
      <p:sp>
        <p:nvSpPr>
          <p:cNvPr id="9" name="Rectangle 1">
            <a:extLst>
              <a:ext uri="{FF2B5EF4-FFF2-40B4-BE49-F238E27FC236}">
                <a16:creationId xmlns:a16="http://schemas.microsoft.com/office/drawing/2014/main" id="{C405CB4B-7EF8-96D8-1EDE-2ADE413C9BCA}"/>
              </a:ext>
            </a:extLst>
          </p:cNvPr>
          <p:cNvSpPr>
            <a:spLocks noChangeArrowheads="1"/>
          </p:cNvSpPr>
          <p:nvPr/>
        </p:nvSpPr>
        <p:spPr bwMode="auto">
          <a:xfrm>
            <a:off x="470402" y="2862210"/>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eaLnBrk="0" fontAlgn="base" latinLnBrk="0" hangingPunct="0">
              <a:lnSpc>
                <a:spcPct val="150000"/>
              </a:lnSpc>
              <a:spcBef>
                <a:spcPct val="0"/>
              </a:spcBef>
              <a:spcAft>
                <a:spcPct val="0"/>
              </a:spcAft>
              <a:buClrTx/>
              <a:buSzTx/>
              <a:tabLst/>
            </a:pPr>
            <a:r>
              <a:rPr kumimoji="0" lang="ar-SA" altLang="en-US" sz="2400" b="1" i="0" u="none" strike="noStrike" cap="none" normalizeH="0" baseline="0" dirty="0">
                <a:ln>
                  <a:noFill/>
                </a:ln>
                <a:solidFill>
                  <a:srgbClr val="00B050"/>
                </a:solidFill>
                <a:effectLst/>
                <a:latin typeface="Arial" panose="020B0604020202020204" pitchFamily="34" charset="0"/>
                <a:cs typeface="+mj-cs"/>
              </a:rPr>
              <a:t>التطبيق: </a:t>
            </a:r>
            <a:r>
              <a:rPr kumimoji="0" lang="ar-SA" altLang="en-US" sz="2400" b="1" i="0" u="none" strike="noStrike" cap="none" normalizeH="0" baseline="0" dirty="0">
                <a:ln>
                  <a:noFill/>
                </a:ln>
                <a:effectLst/>
                <a:latin typeface="Arial" panose="020B0604020202020204" pitchFamily="34" charset="0"/>
                <a:cs typeface="+mj-cs"/>
              </a:rPr>
              <a:t>يجب تشجيع الطلاب على تطبيق الحل الذي توصلوا إليه في مواقف مشابهة. </a:t>
            </a:r>
            <a:endParaRPr kumimoji="0" lang="en-US" altLang="en-US" sz="2400" b="1" i="0" u="none" strike="noStrike" cap="none" normalizeH="0" baseline="0" dirty="0">
              <a:ln>
                <a:noFill/>
              </a:ln>
              <a:effectLst/>
              <a:latin typeface="Arial" panose="020B0604020202020204" pitchFamily="34" charset="0"/>
              <a:cs typeface="+mj-cs"/>
            </a:endParaRPr>
          </a:p>
        </p:txBody>
      </p:sp>
      <p:sp>
        <p:nvSpPr>
          <p:cNvPr id="11" name="مربع نص 10">
            <a:extLst>
              <a:ext uri="{FF2B5EF4-FFF2-40B4-BE49-F238E27FC236}">
                <a16:creationId xmlns:a16="http://schemas.microsoft.com/office/drawing/2014/main" id="{ACC7313C-C0E5-50E3-A75F-FCCE3BCB3110}"/>
              </a:ext>
            </a:extLst>
          </p:cNvPr>
          <p:cNvSpPr txBox="1"/>
          <p:nvPr/>
        </p:nvSpPr>
        <p:spPr>
          <a:xfrm>
            <a:off x="470402" y="4266429"/>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R="0" lvl="0" indent="0" algn="justLow" eaLnBrk="0" fontAlgn="base" hangingPunct="0">
              <a:lnSpc>
                <a:spcPct val="150000"/>
              </a:lnSpc>
              <a:spcBef>
                <a:spcPct val="0"/>
              </a:spcBef>
              <a:spcAft>
                <a:spcPct val="0"/>
              </a:spcAft>
              <a:buClrTx/>
              <a:buSzTx/>
              <a:tabLst/>
              <a:defRPr kumimoji="0" sz="2400" b="1" i="0" u="none" strike="noStrike" cap="none" normalizeH="0" baseline="0">
                <a:ln>
                  <a:noFill/>
                </a:ln>
                <a:effectLst/>
                <a:latin typeface="Arial" panose="020B0604020202020204" pitchFamily="34" charset="0"/>
                <a:cs typeface="+mj-cs"/>
              </a:defRPr>
            </a:lvl1pPr>
          </a:lstStyle>
          <a:p>
            <a:r>
              <a:rPr kumimoji="0" lang="ar-SA" altLang="en-US" sz="2400" b="1" i="0" u="none" strike="noStrike" cap="none" normalizeH="0" baseline="0" dirty="0">
                <a:ln>
                  <a:noFill/>
                </a:ln>
                <a:solidFill>
                  <a:srgbClr val="00B050"/>
                </a:solidFill>
                <a:effectLst/>
                <a:latin typeface="Arial" panose="020B0604020202020204" pitchFamily="34" charset="0"/>
                <a:cs typeface="+mj-cs"/>
              </a:rPr>
              <a:t>التواصل: </a:t>
            </a:r>
            <a:r>
              <a:rPr kumimoji="0" lang="ar-SA" altLang="en-US" sz="2400" b="1" i="0" u="none" strike="noStrike" cap="none" normalizeH="0" baseline="0" dirty="0">
                <a:ln>
                  <a:noFill/>
                </a:ln>
                <a:effectLst/>
                <a:latin typeface="Arial" panose="020B0604020202020204" pitchFamily="34" charset="0"/>
                <a:cs typeface="+mj-cs"/>
              </a:rPr>
              <a:t>يمكن للطلاب تقديم عرضًا تقديميًا أو كتابة تقرير لتوضيح نتائج بحثهم.</a:t>
            </a:r>
            <a:endParaRPr lang="en-US" altLang="en-US" dirty="0"/>
          </a:p>
        </p:txBody>
      </p:sp>
      <p:cxnSp>
        <p:nvCxnSpPr>
          <p:cNvPr id="13" name="رابط مستقيم 12">
            <a:extLst>
              <a:ext uri="{FF2B5EF4-FFF2-40B4-BE49-F238E27FC236}">
                <a16:creationId xmlns:a16="http://schemas.microsoft.com/office/drawing/2014/main" id="{25A4E532-414D-7EA3-DE30-A9F122E6E04C}"/>
              </a:ext>
            </a:extLst>
          </p:cNvPr>
          <p:cNvCxnSpPr/>
          <p:nvPr/>
        </p:nvCxnSpPr>
        <p:spPr>
          <a:xfrm flipH="1">
            <a:off x="7603196" y="1448266"/>
            <a:ext cx="0" cy="4663440"/>
          </a:xfrm>
          <a:prstGeom prst="line">
            <a:avLst/>
          </a:prstGeom>
          <a:ln w="28575">
            <a:solidFill>
              <a:schemeClr val="accent6"/>
            </a:solidFill>
          </a:ln>
        </p:spPr>
        <p:style>
          <a:lnRef idx="2">
            <a:schemeClr val="accent1"/>
          </a:lnRef>
          <a:fillRef idx="0">
            <a:schemeClr val="accent1"/>
          </a:fillRef>
          <a:effectRef idx="1">
            <a:schemeClr val="accent1"/>
          </a:effectRef>
          <a:fontRef idx="minor">
            <a:schemeClr val="tx1"/>
          </a:fontRef>
        </p:style>
      </p:cxnSp>
      <p:sp>
        <p:nvSpPr>
          <p:cNvPr id="14" name="مستطيل: زوايا مستديرة 13">
            <a:extLst>
              <a:ext uri="{FF2B5EF4-FFF2-40B4-BE49-F238E27FC236}">
                <a16:creationId xmlns:a16="http://schemas.microsoft.com/office/drawing/2014/main" id="{AFDD5056-EE69-F0EC-3132-434B47A439F6}"/>
              </a:ext>
            </a:extLst>
          </p:cNvPr>
          <p:cNvSpPr/>
          <p:nvPr/>
        </p:nvSpPr>
        <p:spPr>
          <a:xfrm>
            <a:off x="6096000" y="1457991"/>
            <a:ext cx="2025755" cy="849211"/>
          </a:xfrm>
          <a:prstGeom prst="roundRect">
            <a:avLst/>
          </a:prstGeom>
          <a:solidFill>
            <a:srgbClr val="00B050"/>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3600" b="1" dirty="0">
                <a:cs typeface="+mj-cs"/>
              </a:rPr>
              <a:t>من خــــلال</a:t>
            </a:r>
            <a:endParaRPr lang="en-US" sz="3600" b="1" dirty="0">
              <a:cs typeface="+mj-cs"/>
            </a:endParaRPr>
          </a:p>
        </p:txBody>
      </p:sp>
      <p:sp>
        <p:nvSpPr>
          <p:cNvPr id="15" name="مستطيل: زوايا مستديرة 14">
            <a:extLst>
              <a:ext uri="{FF2B5EF4-FFF2-40B4-BE49-F238E27FC236}">
                <a16:creationId xmlns:a16="http://schemas.microsoft.com/office/drawing/2014/main" id="{DD459192-2565-2556-26F5-79C3BA224B81}"/>
              </a:ext>
            </a:extLst>
          </p:cNvPr>
          <p:cNvSpPr/>
          <p:nvPr/>
        </p:nvSpPr>
        <p:spPr>
          <a:xfrm>
            <a:off x="7718820" y="3067177"/>
            <a:ext cx="501041" cy="506719"/>
          </a:xfrm>
          <a:prstGeom prst="roundRect">
            <a:avLst>
              <a:gd name="adj" fmla="val 50000"/>
            </a:avLst>
          </a:prstGeom>
          <a:solidFill>
            <a:srgbClr val="00B050"/>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16" name="مستطيل: زوايا مستديرة 15">
            <a:extLst>
              <a:ext uri="{FF2B5EF4-FFF2-40B4-BE49-F238E27FC236}">
                <a16:creationId xmlns:a16="http://schemas.microsoft.com/office/drawing/2014/main" id="{140C5445-5F66-1E9D-80C2-51DFCA801958}"/>
              </a:ext>
            </a:extLst>
          </p:cNvPr>
          <p:cNvSpPr/>
          <p:nvPr/>
        </p:nvSpPr>
        <p:spPr>
          <a:xfrm>
            <a:off x="7718820" y="4333872"/>
            <a:ext cx="501051" cy="506718"/>
          </a:xfrm>
          <a:prstGeom prst="roundRect">
            <a:avLst>
              <a:gd name="adj" fmla="val 50000"/>
            </a:avLst>
          </a:prstGeom>
          <a:solidFill>
            <a:srgbClr val="00B050"/>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2" name="انفجار: 8 نقاط 1">
            <a:extLst>
              <a:ext uri="{FF2B5EF4-FFF2-40B4-BE49-F238E27FC236}">
                <a16:creationId xmlns:a16="http://schemas.microsoft.com/office/drawing/2014/main" id="{9723DC41-011D-6884-8BBA-BFACF0938C49}"/>
              </a:ext>
            </a:extLst>
          </p:cNvPr>
          <p:cNvSpPr/>
          <p:nvPr/>
        </p:nvSpPr>
        <p:spPr>
          <a:xfrm>
            <a:off x="9187783" y="533395"/>
            <a:ext cx="1741234" cy="1717829"/>
          </a:xfrm>
          <a:prstGeom prst="irregularSeal1">
            <a:avLst/>
          </a:prstGeom>
          <a:solidFill>
            <a:srgbClr val="00B050"/>
          </a:solidFill>
          <a:ln>
            <a:solidFill>
              <a:schemeClr val="accent6"/>
            </a:solidFill>
          </a:ln>
          <a:effectLst>
            <a:innerShdw blurRad="63500" dist="50800" dir="81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مربع نص 2">
            <a:extLst>
              <a:ext uri="{FF2B5EF4-FFF2-40B4-BE49-F238E27FC236}">
                <a16:creationId xmlns:a16="http://schemas.microsoft.com/office/drawing/2014/main" id="{904BD328-F094-6297-1587-80C6056B04B2}"/>
              </a:ext>
            </a:extLst>
          </p:cNvPr>
          <p:cNvSpPr txBox="1"/>
          <p:nvPr/>
        </p:nvSpPr>
        <p:spPr>
          <a:xfrm>
            <a:off x="9664430" y="996759"/>
            <a:ext cx="787940" cy="707886"/>
          </a:xfrm>
          <a:prstGeom prst="rect">
            <a:avLst/>
          </a:prstGeom>
          <a:noFill/>
        </p:spPr>
        <p:txBody>
          <a:bodyPr wrap="square" rtlCol="0">
            <a:spAutoFit/>
          </a:bodyPr>
          <a:lstStyle/>
          <a:p>
            <a:r>
              <a:rPr lang="ar-EG" sz="4000" b="1" dirty="0">
                <a:solidFill>
                  <a:schemeClr val="bg1"/>
                </a:solidFill>
              </a:rPr>
              <a:t>06</a:t>
            </a:r>
            <a:endParaRPr lang="en-US" sz="4000" b="1" dirty="0">
              <a:solidFill>
                <a:schemeClr val="bg1"/>
              </a:solidFill>
            </a:endParaRPr>
          </a:p>
        </p:txBody>
      </p:sp>
      <p:pic>
        <p:nvPicPr>
          <p:cNvPr id="5" name="رسم 4" descr="المجموعة مع تعبئة خالصة">
            <a:extLst>
              <a:ext uri="{FF2B5EF4-FFF2-40B4-BE49-F238E27FC236}">
                <a16:creationId xmlns:a16="http://schemas.microsoft.com/office/drawing/2014/main" id="{1DED3FF2-85E4-0B02-9DA7-5E9CAC2DA63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650992" y="2908570"/>
            <a:ext cx="2814815" cy="2814815"/>
          </a:xfrm>
          <a:prstGeom prst="rect">
            <a:avLst/>
          </a:prstGeom>
        </p:spPr>
      </p:pic>
    </p:spTree>
    <p:extLst>
      <p:ext uri="{BB962C8B-B14F-4D97-AF65-F5344CB8AC3E}">
        <p14:creationId xmlns:p14="http://schemas.microsoft.com/office/powerpoint/2010/main" val="2972104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5C488057-48D3-69BC-8AA5-4198BFD14568}"/>
              </a:ext>
            </a:extLst>
          </p:cNvPr>
          <p:cNvSpPr txBox="1"/>
          <p:nvPr/>
        </p:nvSpPr>
        <p:spPr>
          <a:xfrm>
            <a:off x="2510445" y="371313"/>
            <a:ext cx="7171110" cy="646331"/>
          </a:xfrm>
          <a:prstGeom prst="rect">
            <a:avLst/>
          </a:prstGeom>
          <a:noFill/>
        </p:spPr>
        <p:txBody>
          <a:bodyPr wrap="square">
            <a:spAutoFit/>
          </a:bodyPr>
          <a:lstStyle/>
          <a:p>
            <a:pPr algn="ctr"/>
            <a:r>
              <a:rPr lang="ar-EG" sz="3600" dirty="0">
                <a:solidFill>
                  <a:schemeClr val="accent5">
                    <a:lumMod val="75000"/>
                  </a:schemeClr>
                </a:solidFill>
                <a:cs typeface="PT Bold Heading" panose="02010400000000000000" pitchFamily="2" charset="-78"/>
              </a:rPr>
              <a:t>مزايا طريقة حل المشكلات في التدريس</a:t>
            </a:r>
            <a:endParaRPr lang="en-US" sz="3600" dirty="0">
              <a:solidFill>
                <a:schemeClr val="accent5">
                  <a:lumMod val="75000"/>
                </a:schemeClr>
              </a:solidFill>
              <a:cs typeface="PT Bold Heading" panose="02010400000000000000" pitchFamily="2" charset="-78"/>
            </a:endParaRPr>
          </a:p>
        </p:txBody>
      </p:sp>
      <p:grpSp>
        <p:nvGrpSpPr>
          <p:cNvPr id="8" name="مجموعة 7">
            <a:extLst>
              <a:ext uri="{FF2B5EF4-FFF2-40B4-BE49-F238E27FC236}">
                <a16:creationId xmlns:a16="http://schemas.microsoft.com/office/drawing/2014/main" id="{9220EA7A-53B1-4DC5-5D11-2A0A490BC602}"/>
              </a:ext>
            </a:extLst>
          </p:cNvPr>
          <p:cNvGrpSpPr/>
          <p:nvPr/>
        </p:nvGrpSpPr>
        <p:grpSpPr>
          <a:xfrm>
            <a:off x="3719423" y="1324077"/>
            <a:ext cx="4753153" cy="5162610"/>
            <a:chOff x="3826642" y="1576997"/>
            <a:chExt cx="4538714" cy="5045741"/>
          </a:xfrm>
        </p:grpSpPr>
        <p:sp>
          <p:nvSpPr>
            <p:cNvPr id="9" name="شكل حر: شكل 8">
              <a:extLst>
                <a:ext uri="{FF2B5EF4-FFF2-40B4-BE49-F238E27FC236}">
                  <a16:creationId xmlns:a16="http://schemas.microsoft.com/office/drawing/2014/main" id="{C7DA607A-6FED-253B-41EC-0FC060334290}"/>
                </a:ext>
              </a:extLst>
            </p:cNvPr>
            <p:cNvSpPr/>
            <p:nvPr/>
          </p:nvSpPr>
          <p:spPr>
            <a:xfrm>
              <a:off x="5465380" y="1576997"/>
              <a:ext cx="1261238" cy="1261238"/>
            </a:xfrm>
            <a:custGeom>
              <a:avLst/>
              <a:gdLst>
                <a:gd name="connsiteX0" fmla="*/ 0 w 1261238"/>
                <a:gd name="connsiteY0" fmla="*/ 630619 h 1261238"/>
                <a:gd name="connsiteX1" fmla="*/ 630619 w 1261238"/>
                <a:gd name="connsiteY1" fmla="*/ 0 h 1261238"/>
                <a:gd name="connsiteX2" fmla="*/ 1261238 w 1261238"/>
                <a:gd name="connsiteY2" fmla="*/ 630619 h 1261238"/>
                <a:gd name="connsiteX3" fmla="*/ 630619 w 1261238"/>
                <a:gd name="connsiteY3" fmla="*/ 1261238 h 1261238"/>
                <a:gd name="connsiteX4" fmla="*/ 0 w 1261238"/>
                <a:gd name="connsiteY4" fmla="*/ 630619 h 1261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1238" h="1261238">
                  <a:moveTo>
                    <a:pt x="0" y="630619"/>
                  </a:moveTo>
                  <a:cubicBezTo>
                    <a:pt x="0" y="282338"/>
                    <a:pt x="282338" y="0"/>
                    <a:pt x="630619" y="0"/>
                  </a:cubicBezTo>
                  <a:cubicBezTo>
                    <a:pt x="978900" y="0"/>
                    <a:pt x="1261238" y="282338"/>
                    <a:pt x="1261238" y="630619"/>
                  </a:cubicBezTo>
                  <a:cubicBezTo>
                    <a:pt x="1261238" y="978900"/>
                    <a:pt x="978900" y="1261238"/>
                    <a:pt x="630619" y="1261238"/>
                  </a:cubicBezTo>
                  <a:cubicBezTo>
                    <a:pt x="282338" y="1261238"/>
                    <a:pt x="0" y="978900"/>
                    <a:pt x="0" y="630619"/>
                  </a:cubicBezTo>
                  <a:close/>
                </a:path>
              </a:pathLst>
            </a:cu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5024" tIns="205024" rIns="205024" bIns="205024" numCol="1" spcCol="1270" anchor="ctr" anchorCtr="0">
              <a:noAutofit/>
            </a:bodyPr>
            <a:lstStyle/>
            <a:p>
              <a:pPr marL="0" lvl="0" indent="0" algn="ctr" defTabSz="711200">
                <a:lnSpc>
                  <a:spcPct val="90000"/>
                </a:lnSpc>
                <a:spcBef>
                  <a:spcPct val="0"/>
                </a:spcBef>
                <a:spcAft>
                  <a:spcPct val="35000"/>
                </a:spcAft>
                <a:buNone/>
              </a:pPr>
              <a:r>
                <a:rPr lang="ar-EG" sz="1600" b="1" kern="1200"/>
                <a:t>تنمية مهارات التفكير العليا</a:t>
              </a:r>
              <a:endParaRPr lang="en-US" sz="1600" kern="1200"/>
            </a:p>
          </p:txBody>
        </p:sp>
        <p:sp>
          <p:nvSpPr>
            <p:cNvPr id="10" name="شكل حر: شكل 9">
              <a:extLst>
                <a:ext uri="{FF2B5EF4-FFF2-40B4-BE49-F238E27FC236}">
                  <a16:creationId xmlns:a16="http://schemas.microsoft.com/office/drawing/2014/main" id="{C6D8270C-2135-59BE-E6AF-E5D293353A29}"/>
                </a:ext>
              </a:extLst>
            </p:cNvPr>
            <p:cNvSpPr/>
            <p:nvPr/>
          </p:nvSpPr>
          <p:spPr>
            <a:xfrm rot="1800000">
              <a:off x="6739952" y="2463112"/>
              <a:ext cx="334437" cy="425667"/>
            </a:xfrm>
            <a:custGeom>
              <a:avLst/>
              <a:gdLst>
                <a:gd name="connsiteX0" fmla="*/ 0 w 334437"/>
                <a:gd name="connsiteY0" fmla="*/ 85133 h 425667"/>
                <a:gd name="connsiteX1" fmla="*/ 167219 w 334437"/>
                <a:gd name="connsiteY1" fmla="*/ 85133 h 425667"/>
                <a:gd name="connsiteX2" fmla="*/ 167219 w 334437"/>
                <a:gd name="connsiteY2" fmla="*/ 0 h 425667"/>
                <a:gd name="connsiteX3" fmla="*/ 334437 w 334437"/>
                <a:gd name="connsiteY3" fmla="*/ 212834 h 425667"/>
                <a:gd name="connsiteX4" fmla="*/ 167219 w 334437"/>
                <a:gd name="connsiteY4" fmla="*/ 425667 h 425667"/>
                <a:gd name="connsiteX5" fmla="*/ 167219 w 334437"/>
                <a:gd name="connsiteY5" fmla="*/ 340534 h 425667"/>
                <a:gd name="connsiteX6" fmla="*/ 0 w 334437"/>
                <a:gd name="connsiteY6" fmla="*/ 340534 h 425667"/>
                <a:gd name="connsiteX7" fmla="*/ 0 w 334437"/>
                <a:gd name="connsiteY7" fmla="*/ 85133 h 42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437" h="425667">
                  <a:moveTo>
                    <a:pt x="0" y="85133"/>
                  </a:moveTo>
                  <a:lnTo>
                    <a:pt x="167219" y="85133"/>
                  </a:lnTo>
                  <a:lnTo>
                    <a:pt x="167219" y="0"/>
                  </a:lnTo>
                  <a:lnTo>
                    <a:pt x="334437" y="212834"/>
                  </a:lnTo>
                  <a:lnTo>
                    <a:pt x="167219" y="425667"/>
                  </a:lnTo>
                  <a:lnTo>
                    <a:pt x="167219" y="340534"/>
                  </a:lnTo>
                  <a:lnTo>
                    <a:pt x="0" y="340534"/>
                  </a:lnTo>
                  <a:lnTo>
                    <a:pt x="0" y="85133"/>
                  </a:lnTo>
                  <a:close/>
                </a:path>
              </a:pathLst>
            </a:custGeom>
            <a:solidFill>
              <a:schemeClr val="accent5">
                <a:lumMod val="40000"/>
                <a:lumOff val="6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85132" rIns="100330" bIns="85133" numCol="1" spcCol="1270" anchor="ctr" anchorCtr="0">
              <a:noAutofit/>
            </a:bodyPr>
            <a:lstStyle/>
            <a:p>
              <a:pPr marL="0" lvl="0" indent="0" algn="ctr" defTabSz="577850">
                <a:lnSpc>
                  <a:spcPct val="90000"/>
                </a:lnSpc>
                <a:spcBef>
                  <a:spcPct val="0"/>
                </a:spcBef>
                <a:spcAft>
                  <a:spcPct val="35000"/>
                </a:spcAft>
                <a:buNone/>
              </a:pPr>
              <a:endParaRPr lang="en-US" sz="1300" kern="1200"/>
            </a:p>
          </p:txBody>
        </p:sp>
        <p:sp>
          <p:nvSpPr>
            <p:cNvPr id="11" name="شكل حر: شكل 10">
              <a:extLst>
                <a:ext uri="{FF2B5EF4-FFF2-40B4-BE49-F238E27FC236}">
                  <a16:creationId xmlns:a16="http://schemas.microsoft.com/office/drawing/2014/main" id="{4D874C90-621A-4B7D-B247-78A8AEC9A236}"/>
                </a:ext>
              </a:extLst>
            </p:cNvPr>
            <p:cNvSpPr/>
            <p:nvPr/>
          </p:nvSpPr>
          <p:spPr>
            <a:xfrm>
              <a:off x="7104118" y="2523123"/>
              <a:ext cx="1261238" cy="1261238"/>
            </a:xfrm>
            <a:custGeom>
              <a:avLst/>
              <a:gdLst>
                <a:gd name="connsiteX0" fmla="*/ 0 w 1261238"/>
                <a:gd name="connsiteY0" fmla="*/ 630619 h 1261238"/>
                <a:gd name="connsiteX1" fmla="*/ 630619 w 1261238"/>
                <a:gd name="connsiteY1" fmla="*/ 0 h 1261238"/>
                <a:gd name="connsiteX2" fmla="*/ 1261238 w 1261238"/>
                <a:gd name="connsiteY2" fmla="*/ 630619 h 1261238"/>
                <a:gd name="connsiteX3" fmla="*/ 630619 w 1261238"/>
                <a:gd name="connsiteY3" fmla="*/ 1261238 h 1261238"/>
                <a:gd name="connsiteX4" fmla="*/ 0 w 1261238"/>
                <a:gd name="connsiteY4" fmla="*/ 630619 h 1261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1238" h="1261238">
                  <a:moveTo>
                    <a:pt x="0" y="630619"/>
                  </a:moveTo>
                  <a:cubicBezTo>
                    <a:pt x="0" y="282338"/>
                    <a:pt x="282338" y="0"/>
                    <a:pt x="630619" y="0"/>
                  </a:cubicBezTo>
                  <a:cubicBezTo>
                    <a:pt x="978900" y="0"/>
                    <a:pt x="1261238" y="282338"/>
                    <a:pt x="1261238" y="630619"/>
                  </a:cubicBezTo>
                  <a:cubicBezTo>
                    <a:pt x="1261238" y="978900"/>
                    <a:pt x="978900" y="1261238"/>
                    <a:pt x="630619" y="1261238"/>
                  </a:cubicBezTo>
                  <a:cubicBezTo>
                    <a:pt x="282338" y="1261238"/>
                    <a:pt x="0" y="978900"/>
                    <a:pt x="0" y="630619"/>
                  </a:cubicBezTo>
                  <a:close/>
                </a:path>
              </a:pathLst>
            </a:cu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5024" tIns="205024" rIns="205024" bIns="205024" numCol="1" spcCol="1270" anchor="ctr" anchorCtr="0">
              <a:noAutofit/>
            </a:bodyPr>
            <a:lstStyle/>
            <a:p>
              <a:pPr marL="0" lvl="0" indent="0" algn="ctr" defTabSz="711200">
                <a:lnSpc>
                  <a:spcPct val="90000"/>
                </a:lnSpc>
                <a:spcBef>
                  <a:spcPct val="0"/>
                </a:spcBef>
                <a:spcAft>
                  <a:spcPct val="35000"/>
                </a:spcAft>
                <a:buNone/>
              </a:pPr>
              <a:r>
                <a:rPr lang="ar-EG" sz="1600" b="1" kern="1200"/>
                <a:t>تعزيز التعلم النشط</a:t>
              </a:r>
              <a:endParaRPr lang="en-US" sz="1600" kern="1200"/>
            </a:p>
          </p:txBody>
        </p:sp>
        <p:sp>
          <p:nvSpPr>
            <p:cNvPr id="12" name="شكل حر: شكل 11">
              <a:extLst>
                <a:ext uri="{FF2B5EF4-FFF2-40B4-BE49-F238E27FC236}">
                  <a16:creationId xmlns:a16="http://schemas.microsoft.com/office/drawing/2014/main" id="{9F03FD3C-5C14-1DBC-B309-B9F371985B26}"/>
                </a:ext>
              </a:extLst>
            </p:cNvPr>
            <p:cNvSpPr/>
            <p:nvPr/>
          </p:nvSpPr>
          <p:spPr>
            <a:xfrm rot="5400000">
              <a:off x="7567518" y="3877568"/>
              <a:ext cx="334437" cy="425667"/>
            </a:xfrm>
            <a:custGeom>
              <a:avLst/>
              <a:gdLst>
                <a:gd name="connsiteX0" fmla="*/ 0 w 334437"/>
                <a:gd name="connsiteY0" fmla="*/ 85133 h 425667"/>
                <a:gd name="connsiteX1" fmla="*/ 167219 w 334437"/>
                <a:gd name="connsiteY1" fmla="*/ 85133 h 425667"/>
                <a:gd name="connsiteX2" fmla="*/ 167219 w 334437"/>
                <a:gd name="connsiteY2" fmla="*/ 0 h 425667"/>
                <a:gd name="connsiteX3" fmla="*/ 334437 w 334437"/>
                <a:gd name="connsiteY3" fmla="*/ 212834 h 425667"/>
                <a:gd name="connsiteX4" fmla="*/ 167219 w 334437"/>
                <a:gd name="connsiteY4" fmla="*/ 425667 h 425667"/>
                <a:gd name="connsiteX5" fmla="*/ 167219 w 334437"/>
                <a:gd name="connsiteY5" fmla="*/ 340534 h 425667"/>
                <a:gd name="connsiteX6" fmla="*/ 0 w 334437"/>
                <a:gd name="connsiteY6" fmla="*/ 340534 h 425667"/>
                <a:gd name="connsiteX7" fmla="*/ 0 w 334437"/>
                <a:gd name="connsiteY7" fmla="*/ 85133 h 42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437" h="425667">
                  <a:moveTo>
                    <a:pt x="0" y="85133"/>
                  </a:moveTo>
                  <a:lnTo>
                    <a:pt x="167219" y="85133"/>
                  </a:lnTo>
                  <a:lnTo>
                    <a:pt x="167219" y="0"/>
                  </a:lnTo>
                  <a:lnTo>
                    <a:pt x="334437" y="212834"/>
                  </a:lnTo>
                  <a:lnTo>
                    <a:pt x="167219" y="425667"/>
                  </a:lnTo>
                  <a:lnTo>
                    <a:pt x="167219" y="340534"/>
                  </a:lnTo>
                  <a:lnTo>
                    <a:pt x="0" y="340534"/>
                  </a:lnTo>
                  <a:lnTo>
                    <a:pt x="0" y="85133"/>
                  </a:lnTo>
                  <a:close/>
                </a:path>
              </a:pathLst>
            </a:custGeom>
            <a:solidFill>
              <a:schemeClr val="accent5">
                <a:lumMod val="40000"/>
                <a:lumOff val="6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85131" rIns="100330" bIns="85134" numCol="1" spcCol="1270" anchor="ctr" anchorCtr="0">
              <a:noAutofit/>
            </a:bodyPr>
            <a:lstStyle/>
            <a:p>
              <a:pPr marL="0" lvl="0" indent="0" algn="ctr" defTabSz="577850">
                <a:lnSpc>
                  <a:spcPct val="90000"/>
                </a:lnSpc>
                <a:spcBef>
                  <a:spcPct val="0"/>
                </a:spcBef>
                <a:spcAft>
                  <a:spcPct val="35000"/>
                </a:spcAft>
                <a:buNone/>
              </a:pPr>
              <a:endParaRPr lang="en-US" sz="1300" kern="1200"/>
            </a:p>
          </p:txBody>
        </p:sp>
        <p:sp>
          <p:nvSpPr>
            <p:cNvPr id="13" name="شكل حر: شكل 12">
              <a:extLst>
                <a:ext uri="{FF2B5EF4-FFF2-40B4-BE49-F238E27FC236}">
                  <a16:creationId xmlns:a16="http://schemas.microsoft.com/office/drawing/2014/main" id="{C14F7871-D8E2-BCF5-9A6D-0F468BEE1054}"/>
                </a:ext>
              </a:extLst>
            </p:cNvPr>
            <p:cNvSpPr/>
            <p:nvPr/>
          </p:nvSpPr>
          <p:spPr>
            <a:xfrm>
              <a:off x="7104118" y="4415374"/>
              <a:ext cx="1261238" cy="1261238"/>
            </a:xfrm>
            <a:custGeom>
              <a:avLst/>
              <a:gdLst>
                <a:gd name="connsiteX0" fmla="*/ 0 w 1261238"/>
                <a:gd name="connsiteY0" fmla="*/ 630619 h 1261238"/>
                <a:gd name="connsiteX1" fmla="*/ 630619 w 1261238"/>
                <a:gd name="connsiteY1" fmla="*/ 0 h 1261238"/>
                <a:gd name="connsiteX2" fmla="*/ 1261238 w 1261238"/>
                <a:gd name="connsiteY2" fmla="*/ 630619 h 1261238"/>
                <a:gd name="connsiteX3" fmla="*/ 630619 w 1261238"/>
                <a:gd name="connsiteY3" fmla="*/ 1261238 h 1261238"/>
                <a:gd name="connsiteX4" fmla="*/ 0 w 1261238"/>
                <a:gd name="connsiteY4" fmla="*/ 630619 h 1261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1238" h="1261238">
                  <a:moveTo>
                    <a:pt x="0" y="630619"/>
                  </a:moveTo>
                  <a:cubicBezTo>
                    <a:pt x="0" y="282338"/>
                    <a:pt x="282338" y="0"/>
                    <a:pt x="630619" y="0"/>
                  </a:cubicBezTo>
                  <a:cubicBezTo>
                    <a:pt x="978900" y="0"/>
                    <a:pt x="1261238" y="282338"/>
                    <a:pt x="1261238" y="630619"/>
                  </a:cubicBezTo>
                  <a:cubicBezTo>
                    <a:pt x="1261238" y="978900"/>
                    <a:pt x="978900" y="1261238"/>
                    <a:pt x="630619" y="1261238"/>
                  </a:cubicBezTo>
                  <a:cubicBezTo>
                    <a:pt x="282338" y="1261238"/>
                    <a:pt x="0" y="978900"/>
                    <a:pt x="0" y="630619"/>
                  </a:cubicBezTo>
                  <a:close/>
                </a:path>
              </a:pathLst>
            </a:cu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5024" tIns="205024" rIns="205024" bIns="205024" numCol="1" spcCol="1270" anchor="ctr" anchorCtr="0">
              <a:noAutofit/>
            </a:bodyPr>
            <a:lstStyle/>
            <a:p>
              <a:pPr marL="0" lvl="0" indent="0" algn="ctr" defTabSz="711200">
                <a:lnSpc>
                  <a:spcPct val="90000"/>
                </a:lnSpc>
                <a:spcBef>
                  <a:spcPct val="0"/>
                </a:spcBef>
                <a:spcAft>
                  <a:spcPct val="35000"/>
                </a:spcAft>
                <a:buNone/>
              </a:pPr>
              <a:r>
                <a:rPr lang="ar-EG" sz="1600" b="1" kern="1200"/>
                <a:t>ربط النظرية بالواقع</a:t>
              </a:r>
              <a:endParaRPr lang="en-US" sz="1600" kern="1200"/>
            </a:p>
          </p:txBody>
        </p:sp>
        <p:sp>
          <p:nvSpPr>
            <p:cNvPr id="14" name="شكل حر: شكل 13">
              <a:extLst>
                <a:ext uri="{FF2B5EF4-FFF2-40B4-BE49-F238E27FC236}">
                  <a16:creationId xmlns:a16="http://schemas.microsoft.com/office/drawing/2014/main" id="{39F11080-6954-7464-280F-2A0377E58EF2}"/>
                </a:ext>
              </a:extLst>
            </p:cNvPr>
            <p:cNvSpPr/>
            <p:nvPr/>
          </p:nvSpPr>
          <p:spPr>
            <a:xfrm rot="19800000">
              <a:off x="6756347" y="5301490"/>
              <a:ext cx="334438" cy="425667"/>
            </a:xfrm>
            <a:custGeom>
              <a:avLst/>
              <a:gdLst>
                <a:gd name="connsiteX0" fmla="*/ 0 w 334437"/>
                <a:gd name="connsiteY0" fmla="*/ 85133 h 425667"/>
                <a:gd name="connsiteX1" fmla="*/ 167219 w 334437"/>
                <a:gd name="connsiteY1" fmla="*/ 85133 h 425667"/>
                <a:gd name="connsiteX2" fmla="*/ 167219 w 334437"/>
                <a:gd name="connsiteY2" fmla="*/ 0 h 425667"/>
                <a:gd name="connsiteX3" fmla="*/ 334437 w 334437"/>
                <a:gd name="connsiteY3" fmla="*/ 212834 h 425667"/>
                <a:gd name="connsiteX4" fmla="*/ 167219 w 334437"/>
                <a:gd name="connsiteY4" fmla="*/ 425667 h 425667"/>
                <a:gd name="connsiteX5" fmla="*/ 167219 w 334437"/>
                <a:gd name="connsiteY5" fmla="*/ 340534 h 425667"/>
                <a:gd name="connsiteX6" fmla="*/ 0 w 334437"/>
                <a:gd name="connsiteY6" fmla="*/ 340534 h 425667"/>
                <a:gd name="connsiteX7" fmla="*/ 0 w 334437"/>
                <a:gd name="connsiteY7" fmla="*/ 85133 h 42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437" h="425667">
                  <a:moveTo>
                    <a:pt x="334437" y="340534"/>
                  </a:moveTo>
                  <a:lnTo>
                    <a:pt x="167218" y="340534"/>
                  </a:lnTo>
                  <a:lnTo>
                    <a:pt x="167218" y="425667"/>
                  </a:lnTo>
                  <a:lnTo>
                    <a:pt x="0" y="212833"/>
                  </a:lnTo>
                  <a:lnTo>
                    <a:pt x="167218" y="0"/>
                  </a:lnTo>
                  <a:lnTo>
                    <a:pt x="167218" y="85133"/>
                  </a:lnTo>
                  <a:lnTo>
                    <a:pt x="334437" y="85133"/>
                  </a:lnTo>
                  <a:lnTo>
                    <a:pt x="334437" y="340534"/>
                  </a:lnTo>
                  <a:close/>
                </a:path>
              </a:pathLst>
            </a:custGeom>
            <a:solidFill>
              <a:schemeClr val="accent5">
                <a:lumMod val="40000"/>
                <a:lumOff val="6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00330" tIns="85132" rIns="1" bIns="85133" numCol="1" spcCol="1270" anchor="ctr" anchorCtr="0">
              <a:noAutofit/>
            </a:bodyPr>
            <a:lstStyle/>
            <a:p>
              <a:pPr marL="0" lvl="0" indent="0" algn="ctr" defTabSz="577850">
                <a:lnSpc>
                  <a:spcPct val="90000"/>
                </a:lnSpc>
                <a:spcBef>
                  <a:spcPct val="0"/>
                </a:spcBef>
                <a:spcAft>
                  <a:spcPct val="35000"/>
                </a:spcAft>
                <a:buNone/>
              </a:pPr>
              <a:endParaRPr lang="en-US" sz="1300" kern="1200"/>
            </a:p>
          </p:txBody>
        </p:sp>
        <p:sp>
          <p:nvSpPr>
            <p:cNvPr id="15" name="شكل حر: شكل 14">
              <a:extLst>
                <a:ext uri="{FF2B5EF4-FFF2-40B4-BE49-F238E27FC236}">
                  <a16:creationId xmlns:a16="http://schemas.microsoft.com/office/drawing/2014/main" id="{AFFF53AE-53CF-02C2-5AFE-8F66DE17C4EA}"/>
                </a:ext>
              </a:extLst>
            </p:cNvPr>
            <p:cNvSpPr/>
            <p:nvPr/>
          </p:nvSpPr>
          <p:spPr>
            <a:xfrm>
              <a:off x="5465380" y="5361500"/>
              <a:ext cx="1261238" cy="1261238"/>
            </a:xfrm>
            <a:custGeom>
              <a:avLst/>
              <a:gdLst>
                <a:gd name="connsiteX0" fmla="*/ 0 w 1261238"/>
                <a:gd name="connsiteY0" fmla="*/ 630619 h 1261238"/>
                <a:gd name="connsiteX1" fmla="*/ 630619 w 1261238"/>
                <a:gd name="connsiteY1" fmla="*/ 0 h 1261238"/>
                <a:gd name="connsiteX2" fmla="*/ 1261238 w 1261238"/>
                <a:gd name="connsiteY2" fmla="*/ 630619 h 1261238"/>
                <a:gd name="connsiteX3" fmla="*/ 630619 w 1261238"/>
                <a:gd name="connsiteY3" fmla="*/ 1261238 h 1261238"/>
                <a:gd name="connsiteX4" fmla="*/ 0 w 1261238"/>
                <a:gd name="connsiteY4" fmla="*/ 630619 h 1261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1238" h="1261238">
                  <a:moveTo>
                    <a:pt x="0" y="630619"/>
                  </a:moveTo>
                  <a:cubicBezTo>
                    <a:pt x="0" y="282338"/>
                    <a:pt x="282338" y="0"/>
                    <a:pt x="630619" y="0"/>
                  </a:cubicBezTo>
                  <a:cubicBezTo>
                    <a:pt x="978900" y="0"/>
                    <a:pt x="1261238" y="282338"/>
                    <a:pt x="1261238" y="630619"/>
                  </a:cubicBezTo>
                  <a:cubicBezTo>
                    <a:pt x="1261238" y="978900"/>
                    <a:pt x="978900" y="1261238"/>
                    <a:pt x="630619" y="1261238"/>
                  </a:cubicBezTo>
                  <a:cubicBezTo>
                    <a:pt x="282338" y="1261238"/>
                    <a:pt x="0" y="978900"/>
                    <a:pt x="0" y="630619"/>
                  </a:cubicBezTo>
                  <a:close/>
                </a:path>
              </a:pathLst>
            </a:cu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5024" tIns="205024" rIns="205024" bIns="205024" numCol="1" spcCol="1270" anchor="ctr" anchorCtr="0">
              <a:noAutofit/>
            </a:bodyPr>
            <a:lstStyle/>
            <a:p>
              <a:pPr marL="0" lvl="0" indent="0" algn="ctr" defTabSz="711200">
                <a:lnSpc>
                  <a:spcPct val="90000"/>
                </a:lnSpc>
                <a:spcBef>
                  <a:spcPct val="0"/>
                </a:spcBef>
                <a:spcAft>
                  <a:spcPct val="35000"/>
                </a:spcAft>
                <a:buNone/>
              </a:pPr>
              <a:r>
                <a:rPr lang="ar-EG" sz="1600" b="1" kern="1200"/>
                <a:t>تحسين التحصيل الدراسي</a:t>
              </a:r>
              <a:endParaRPr lang="en-US" sz="1600" kern="1200"/>
            </a:p>
          </p:txBody>
        </p:sp>
        <p:sp>
          <p:nvSpPr>
            <p:cNvPr id="16" name="شكل حر: شكل 15">
              <a:extLst>
                <a:ext uri="{FF2B5EF4-FFF2-40B4-BE49-F238E27FC236}">
                  <a16:creationId xmlns:a16="http://schemas.microsoft.com/office/drawing/2014/main" id="{FD44C765-FCD9-2A24-FCBB-18DBE53875BF}"/>
                </a:ext>
              </a:extLst>
            </p:cNvPr>
            <p:cNvSpPr/>
            <p:nvPr/>
          </p:nvSpPr>
          <p:spPr>
            <a:xfrm rot="23400000">
              <a:off x="5117608" y="5310954"/>
              <a:ext cx="334438" cy="425668"/>
            </a:xfrm>
            <a:custGeom>
              <a:avLst/>
              <a:gdLst>
                <a:gd name="connsiteX0" fmla="*/ 0 w 334437"/>
                <a:gd name="connsiteY0" fmla="*/ 85133 h 425667"/>
                <a:gd name="connsiteX1" fmla="*/ 167219 w 334437"/>
                <a:gd name="connsiteY1" fmla="*/ 85133 h 425667"/>
                <a:gd name="connsiteX2" fmla="*/ 167219 w 334437"/>
                <a:gd name="connsiteY2" fmla="*/ 0 h 425667"/>
                <a:gd name="connsiteX3" fmla="*/ 334437 w 334437"/>
                <a:gd name="connsiteY3" fmla="*/ 212834 h 425667"/>
                <a:gd name="connsiteX4" fmla="*/ 167219 w 334437"/>
                <a:gd name="connsiteY4" fmla="*/ 425667 h 425667"/>
                <a:gd name="connsiteX5" fmla="*/ 167219 w 334437"/>
                <a:gd name="connsiteY5" fmla="*/ 340534 h 425667"/>
                <a:gd name="connsiteX6" fmla="*/ 0 w 334437"/>
                <a:gd name="connsiteY6" fmla="*/ 340534 h 425667"/>
                <a:gd name="connsiteX7" fmla="*/ 0 w 334437"/>
                <a:gd name="connsiteY7" fmla="*/ 85133 h 42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437" h="425667">
                  <a:moveTo>
                    <a:pt x="334437" y="340534"/>
                  </a:moveTo>
                  <a:lnTo>
                    <a:pt x="167218" y="340534"/>
                  </a:lnTo>
                  <a:lnTo>
                    <a:pt x="167218" y="425667"/>
                  </a:lnTo>
                  <a:lnTo>
                    <a:pt x="0" y="212833"/>
                  </a:lnTo>
                  <a:lnTo>
                    <a:pt x="167218" y="0"/>
                  </a:lnTo>
                  <a:lnTo>
                    <a:pt x="167218" y="85133"/>
                  </a:lnTo>
                  <a:lnTo>
                    <a:pt x="334437" y="85133"/>
                  </a:lnTo>
                  <a:lnTo>
                    <a:pt x="334437" y="340534"/>
                  </a:lnTo>
                  <a:close/>
                </a:path>
              </a:pathLst>
            </a:custGeom>
            <a:solidFill>
              <a:schemeClr val="accent5">
                <a:lumMod val="40000"/>
                <a:lumOff val="6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00331" tIns="85134" rIns="0" bIns="85132" numCol="1" spcCol="1270" anchor="ctr" anchorCtr="0">
              <a:noAutofit/>
            </a:bodyPr>
            <a:lstStyle/>
            <a:p>
              <a:pPr marL="0" lvl="0" indent="0" algn="ctr" defTabSz="577850">
                <a:lnSpc>
                  <a:spcPct val="90000"/>
                </a:lnSpc>
                <a:spcBef>
                  <a:spcPct val="0"/>
                </a:spcBef>
                <a:spcAft>
                  <a:spcPct val="35000"/>
                </a:spcAft>
                <a:buNone/>
              </a:pPr>
              <a:endParaRPr lang="en-US" sz="1300" kern="1200"/>
            </a:p>
          </p:txBody>
        </p:sp>
        <p:sp>
          <p:nvSpPr>
            <p:cNvPr id="17" name="شكل حر: شكل 16">
              <a:extLst>
                <a:ext uri="{FF2B5EF4-FFF2-40B4-BE49-F238E27FC236}">
                  <a16:creationId xmlns:a16="http://schemas.microsoft.com/office/drawing/2014/main" id="{D5E4449C-2328-5295-41E4-78D47814F823}"/>
                </a:ext>
              </a:extLst>
            </p:cNvPr>
            <p:cNvSpPr/>
            <p:nvPr/>
          </p:nvSpPr>
          <p:spPr>
            <a:xfrm>
              <a:off x="3826642" y="4415374"/>
              <a:ext cx="1261238" cy="1261238"/>
            </a:xfrm>
            <a:custGeom>
              <a:avLst/>
              <a:gdLst>
                <a:gd name="connsiteX0" fmla="*/ 0 w 1261238"/>
                <a:gd name="connsiteY0" fmla="*/ 630619 h 1261238"/>
                <a:gd name="connsiteX1" fmla="*/ 630619 w 1261238"/>
                <a:gd name="connsiteY1" fmla="*/ 0 h 1261238"/>
                <a:gd name="connsiteX2" fmla="*/ 1261238 w 1261238"/>
                <a:gd name="connsiteY2" fmla="*/ 630619 h 1261238"/>
                <a:gd name="connsiteX3" fmla="*/ 630619 w 1261238"/>
                <a:gd name="connsiteY3" fmla="*/ 1261238 h 1261238"/>
                <a:gd name="connsiteX4" fmla="*/ 0 w 1261238"/>
                <a:gd name="connsiteY4" fmla="*/ 630619 h 1261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1238" h="1261238">
                  <a:moveTo>
                    <a:pt x="0" y="630619"/>
                  </a:moveTo>
                  <a:cubicBezTo>
                    <a:pt x="0" y="282338"/>
                    <a:pt x="282338" y="0"/>
                    <a:pt x="630619" y="0"/>
                  </a:cubicBezTo>
                  <a:cubicBezTo>
                    <a:pt x="978900" y="0"/>
                    <a:pt x="1261238" y="282338"/>
                    <a:pt x="1261238" y="630619"/>
                  </a:cubicBezTo>
                  <a:cubicBezTo>
                    <a:pt x="1261238" y="978900"/>
                    <a:pt x="978900" y="1261238"/>
                    <a:pt x="630619" y="1261238"/>
                  </a:cubicBezTo>
                  <a:cubicBezTo>
                    <a:pt x="282338" y="1261238"/>
                    <a:pt x="0" y="978900"/>
                    <a:pt x="0" y="630619"/>
                  </a:cubicBezTo>
                  <a:close/>
                </a:path>
              </a:pathLst>
            </a:cu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5024" tIns="205024" rIns="205024" bIns="205024" numCol="1" spcCol="1270" anchor="ctr" anchorCtr="0">
              <a:noAutofit/>
            </a:bodyPr>
            <a:lstStyle/>
            <a:p>
              <a:pPr marL="0" lvl="0" indent="0" algn="ctr" defTabSz="711200">
                <a:lnSpc>
                  <a:spcPct val="90000"/>
                </a:lnSpc>
                <a:spcBef>
                  <a:spcPct val="0"/>
                </a:spcBef>
                <a:spcAft>
                  <a:spcPct val="35000"/>
                </a:spcAft>
                <a:buNone/>
              </a:pPr>
              <a:r>
                <a:rPr lang="ar-EG" sz="1600" b="1" kern="1200"/>
                <a:t>تطوير الشخصية</a:t>
              </a:r>
              <a:endParaRPr lang="en-US" sz="1600" kern="1200"/>
            </a:p>
          </p:txBody>
        </p:sp>
        <p:sp>
          <p:nvSpPr>
            <p:cNvPr id="18" name="شكل حر: شكل 17">
              <a:extLst>
                <a:ext uri="{FF2B5EF4-FFF2-40B4-BE49-F238E27FC236}">
                  <a16:creationId xmlns:a16="http://schemas.microsoft.com/office/drawing/2014/main" id="{9E8D4041-159B-4A44-69A1-3E9D7A743C50}"/>
                </a:ext>
              </a:extLst>
            </p:cNvPr>
            <p:cNvSpPr/>
            <p:nvPr/>
          </p:nvSpPr>
          <p:spPr>
            <a:xfrm rot="16200000">
              <a:off x="4290042" y="3896499"/>
              <a:ext cx="334437" cy="425667"/>
            </a:xfrm>
            <a:custGeom>
              <a:avLst/>
              <a:gdLst>
                <a:gd name="connsiteX0" fmla="*/ 0 w 334437"/>
                <a:gd name="connsiteY0" fmla="*/ 85133 h 425667"/>
                <a:gd name="connsiteX1" fmla="*/ 167219 w 334437"/>
                <a:gd name="connsiteY1" fmla="*/ 85133 h 425667"/>
                <a:gd name="connsiteX2" fmla="*/ 167219 w 334437"/>
                <a:gd name="connsiteY2" fmla="*/ 0 h 425667"/>
                <a:gd name="connsiteX3" fmla="*/ 334437 w 334437"/>
                <a:gd name="connsiteY3" fmla="*/ 212834 h 425667"/>
                <a:gd name="connsiteX4" fmla="*/ 167219 w 334437"/>
                <a:gd name="connsiteY4" fmla="*/ 425667 h 425667"/>
                <a:gd name="connsiteX5" fmla="*/ 167219 w 334437"/>
                <a:gd name="connsiteY5" fmla="*/ 340534 h 425667"/>
                <a:gd name="connsiteX6" fmla="*/ 0 w 334437"/>
                <a:gd name="connsiteY6" fmla="*/ 340534 h 425667"/>
                <a:gd name="connsiteX7" fmla="*/ 0 w 334437"/>
                <a:gd name="connsiteY7" fmla="*/ 85133 h 42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437" h="425667">
                  <a:moveTo>
                    <a:pt x="0" y="85133"/>
                  </a:moveTo>
                  <a:lnTo>
                    <a:pt x="167219" y="85133"/>
                  </a:lnTo>
                  <a:lnTo>
                    <a:pt x="167219" y="0"/>
                  </a:lnTo>
                  <a:lnTo>
                    <a:pt x="334437" y="212834"/>
                  </a:lnTo>
                  <a:lnTo>
                    <a:pt x="167219" y="425667"/>
                  </a:lnTo>
                  <a:lnTo>
                    <a:pt x="167219" y="340534"/>
                  </a:lnTo>
                  <a:lnTo>
                    <a:pt x="0" y="340534"/>
                  </a:lnTo>
                  <a:lnTo>
                    <a:pt x="0" y="85133"/>
                  </a:lnTo>
                  <a:close/>
                </a:path>
              </a:pathLst>
            </a:custGeom>
            <a:solidFill>
              <a:schemeClr val="accent5">
                <a:lumMod val="40000"/>
                <a:lumOff val="6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2" tIns="85133" rIns="100332" bIns="85132" numCol="1" spcCol="1270" anchor="ctr" anchorCtr="0">
              <a:noAutofit/>
            </a:bodyPr>
            <a:lstStyle/>
            <a:p>
              <a:pPr marL="0" lvl="0" indent="0" algn="ctr" defTabSz="577850">
                <a:lnSpc>
                  <a:spcPct val="90000"/>
                </a:lnSpc>
                <a:spcBef>
                  <a:spcPct val="0"/>
                </a:spcBef>
                <a:spcAft>
                  <a:spcPct val="35000"/>
                </a:spcAft>
                <a:buNone/>
              </a:pPr>
              <a:endParaRPr lang="en-US" sz="1300" kern="1200"/>
            </a:p>
          </p:txBody>
        </p:sp>
        <p:sp>
          <p:nvSpPr>
            <p:cNvPr id="19" name="شكل حر: شكل 18">
              <a:extLst>
                <a:ext uri="{FF2B5EF4-FFF2-40B4-BE49-F238E27FC236}">
                  <a16:creationId xmlns:a16="http://schemas.microsoft.com/office/drawing/2014/main" id="{8605EA51-E4F7-1B91-4589-0F60C538E732}"/>
                </a:ext>
              </a:extLst>
            </p:cNvPr>
            <p:cNvSpPr/>
            <p:nvPr/>
          </p:nvSpPr>
          <p:spPr>
            <a:xfrm>
              <a:off x="3826642" y="2523123"/>
              <a:ext cx="1261238" cy="1261238"/>
            </a:xfrm>
            <a:custGeom>
              <a:avLst/>
              <a:gdLst>
                <a:gd name="connsiteX0" fmla="*/ 0 w 1261238"/>
                <a:gd name="connsiteY0" fmla="*/ 630619 h 1261238"/>
                <a:gd name="connsiteX1" fmla="*/ 630619 w 1261238"/>
                <a:gd name="connsiteY1" fmla="*/ 0 h 1261238"/>
                <a:gd name="connsiteX2" fmla="*/ 1261238 w 1261238"/>
                <a:gd name="connsiteY2" fmla="*/ 630619 h 1261238"/>
                <a:gd name="connsiteX3" fmla="*/ 630619 w 1261238"/>
                <a:gd name="connsiteY3" fmla="*/ 1261238 h 1261238"/>
                <a:gd name="connsiteX4" fmla="*/ 0 w 1261238"/>
                <a:gd name="connsiteY4" fmla="*/ 630619 h 1261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1238" h="1261238">
                  <a:moveTo>
                    <a:pt x="0" y="630619"/>
                  </a:moveTo>
                  <a:cubicBezTo>
                    <a:pt x="0" y="282338"/>
                    <a:pt x="282338" y="0"/>
                    <a:pt x="630619" y="0"/>
                  </a:cubicBezTo>
                  <a:cubicBezTo>
                    <a:pt x="978900" y="0"/>
                    <a:pt x="1261238" y="282338"/>
                    <a:pt x="1261238" y="630619"/>
                  </a:cubicBezTo>
                  <a:cubicBezTo>
                    <a:pt x="1261238" y="978900"/>
                    <a:pt x="978900" y="1261238"/>
                    <a:pt x="630619" y="1261238"/>
                  </a:cubicBezTo>
                  <a:cubicBezTo>
                    <a:pt x="282338" y="1261238"/>
                    <a:pt x="0" y="978900"/>
                    <a:pt x="0" y="630619"/>
                  </a:cubicBezTo>
                  <a:close/>
                </a:path>
              </a:pathLst>
            </a:cu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5024" tIns="205024" rIns="205024" bIns="205024" numCol="1" spcCol="1270" anchor="ctr" anchorCtr="0">
              <a:noAutofit/>
            </a:bodyPr>
            <a:lstStyle/>
            <a:p>
              <a:pPr marL="0" lvl="0" indent="0" algn="ctr" defTabSz="711200">
                <a:lnSpc>
                  <a:spcPct val="90000"/>
                </a:lnSpc>
                <a:spcBef>
                  <a:spcPct val="0"/>
                </a:spcBef>
                <a:spcAft>
                  <a:spcPct val="35000"/>
                </a:spcAft>
                <a:buNone/>
              </a:pPr>
              <a:r>
                <a:rPr lang="ar-EG" sz="1600" b="1" kern="1200"/>
                <a:t>إعداد الطلاب لحياة المستقبل</a:t>
              </a:r>
              <a:endParaRPr lang="en-US" sz="1600" kern="1200"/>
            </a:p>
          </p:txBody>
        </p:sp>
        <p:sp>
          <p:nvSpPr>
            <p:cNvPr id="20" name="شكل حر: شكل 19">
              <a:extLst>
                <a:ext uri="{FF2B5EF4-FFF2-40B4-BE49-F238E27FC236}">
                  <a16:creationId xmlns:a16="http://schemas.microsoft.com/office/drawing/2014/main" id="{F77F92EA-6608-A8B1-AAD5-5533CC6E9A00}"/>
                </a:ext>
              </a:extLst>
            </p:cNvPr>
            <p:cNvSpPr/>
            <p:nvPr/>
          </p:nvSpPr>
          <p:spPr>
            <a:xfrm rot="19800000">
              <a:off x="5101214" y="2472577"/>
              <a:ext cx="334437" cy="425667"/>
            </a:xfrm>
            <a:custGeom>
              <a:avLst/>
              <a:gdLst>
                <a:gd name="connsiteX0" fmla="*/ 0 w 334437"/>
                <a:gd name="connsiteY0" fmla="*/ 85133 h 425667"/>
                <a:gd name="connsiteX1" fmla="*/ 167219 w 334437"/>
                <a:gd name="connsiteY1" fmla="*/ 85133 h 425667"/>
                <a:gd name="connsiteX2" fmla="*/ 167219 w 334437"/>
                <a:gd name="connsiteY2" fmla="*/ 0 h 425667"/>
                <a:gd name="connsiteX3" fmla="*/ 334437 w 334437"/>
                <a:gd name="connsiteY3" fmla="*/ 212834 h 425667"/>
                <a:gd name="connsiteX4" fmla="*/ 167219 w 334437"/>
                <a:gd name="connsiteY4" fmla="*/ 425667 h 425667"/>
                <a:gd name="connsiteX5" fmla="*/ 167219 w 334437"/>
                <a:gd name="connsiteY5" fmla="*/ 340534 h 425667"/>
                <a:gd name="connsiteX6" fmla="*/ 0 w 334437"/>
                <a:gd name="connsiteY6" fmla="*/ 340534 h 425667"/>
                <a:gd name="connsiteX7" fmla="*/ 0 w 334437"/>
                <a:gd name="connsiteY7" fmla="*/ 85133 h 42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437" h="425667">
                  <a:moveTo>
                    <a:pt x="0" y="85133"/>
                  </a:moveTo>
                  <a:lnTo>
                    <a:pt x="167219" y="85133"/>
                  </a:lnTo>
                  <a:lnTo>
                    <a:pt x="167219" y="0"/>
                  </a:lnTo>
                  <a:lnTo>
                    <a:pt x="334437" y="212834"/>
                  </a:lnTo>
                  <a:lnTo>
                    <a:pt x="167219" y="425667"/>
                  </a:lnTo>
                  <a:lnTo>
                    <a:pt x="167219" y="340534"/>
                  </a:lnTo>
                  <a:lnTo>
                    <a:pt x="0" y="340534"/>
                  </a:lnTo>
                  <a:lnTo>
                    <a:pt x="0" y="85133"/>
                  </a:lnTo>
                  <a:close/>
                </a:path>
              </a:pathLst>
            </a:custGeom>
            <a:solidFill>
              <a:schemeClr val="accent5">
                <a:lumMod val="40000"/>
                <a:lumOff val="6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 tIns="85133" rIns="100331" bIns="85132" numCol="1" spcCol="1270" anchor="ctr" anchorCtr="0">
              <a:noAutofit/>
            </a:bodyPr>
            <a:lstStyle/>
            <a:p>
              <a:pPr marL="0" lvl="0" indent="0" algn="ctr" defTabSz="577850">
                <a:lnSpc>
                  <a:spcPct val="90000"/>
                </a:lnSpc>
                <a:spcBef>
                  <a:spcPct val="0"/>
                </a:spcBef>
                <a:spcAft>
                  <a:spcPct val="35000"/>
                </a:spcAft>
                <a:buNone/>
              </a:pPr>
              <a:endParaRPr lang="en-US" sz="1300" kern="1200"/>
            </a:p>
          </p:txBody>
        </p:sp>
      </p:grpSp>
    </p:spTree>
    <p:extLst>
      <p:ext uri="{BB962C8B-B14F-4D97-AF65-F5344CB8AC3E}">
        <p14:creationId xmlns:p14="http://schemas.microsoft.com/office/powerpoint/2010/main" val="3713963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ربع نص 7">
            <a:extLst>
              <a:ext uri="{FF2B5EF4-FFF2-40B4-BE49-F238E27FC236}">
                <a16:creationId xmlns:a16="http://schemas.microsoft.com/office/drawing/2014/main" id="{6F139AB6-9986-11C7-6A29-9ACC6D0DF39E}"/>
              </a:ext>
            </a:extLst>
          </p:cNvPr>
          <p:cNvSpPr txBox="1"/>
          <p:nvPr/>
        </p:nvSpPr>
        <p:spPr>
          <a:xfrm>
            <a:off x="737275" y="1158763"/>
            <a:ext cx="9895058" cy="1698157"/>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accent5">
                    <a:lumMod val="75000"/>
                  </a:schemeClr>
                </a:solidFill>
              </a:rPr>
              <a:t>تنمية مهارات التفكير العليا: </a:t>
            </a:r>
            <a:r>
              <a:rPr lang="ar-EG" sz="2400" dirty="0"/>
              <a:t>حيث تساهم هذه الطريقة بشكل كبير في تطوير مهارات التفكير النقدي، التحليلي، والإبداعي لدى الطلاب، مما يجعلهم قادرين على حل المشكلات المعقدة واتخاذ القرارات الصائبة.</a:t>
            </a:r>
            <a:endParaRPr lang="en-US" sz="2400" dirty="0"/>
          </a:p>
        </p:txBody>
      </p:sp>
      <p:sp>
        <p:nvSpPr>
          <p:cNvPr id="12" name="مربع نص 11">
            <a:extLst>
              <a:ext uri="{FF2B5EF4-FFF2-40B4-BE49-F238E27FC236}">
                <a16:creationId xmlns:a16="http://schemas.microsoft.com/office/drawing/2014/main" id="{79F80A06-13D9-AAB6-7F93-3DCF6257538D}"/>
              </a:ext>
            </a:extLst>
          </p:cNvPr>
          <p:cNvSpPr txBox="1"/>
          <p:nvPr/>
        </p:nvSpPr>
        <p:spPr>
          <a:xfrm>
            <a:off x="737275" y="2973652"/>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accent5">
                    <a:lumMod val="75000"/>
                  </a:schemeClr>
                </a:solidFill>
              </a:rPr>
              <a:t>تعزيز التعلم النشط: </a:t>
            </a:r>
            <a:r>
              <a:rPr lang="ar-EG" sz="2400" dirty="0"/>
              <a:t>تجعل الطلاب مشاركين فعّالين في عملية التعلم، بدلاً من كونهم متلقين للمعلومات فقط.</a:t>
            </a:r>
            <a:endParaRPr lang="en-US" sz="2400" dirty="0"/>
          </a:p>
        </p:txBody>
      </p:sp>
      <p:sp>
        <p:nvSpPr>
          <p:cNvPr id="13" name="مربع نص 12">
            <a:extLst>
              <a:ext uri="{FF2B5EF4-FFF2-40B4-BE49-F238E27FC236}">
                <a16:creationId xmlns:a16="http://schemas.microsoft.com/office/drawing/2014/main" id="{8D4915E3-5370-AD96-A9E8-DF9AA417ADC7}"/>
              </a:ext>
            </a:extLst>
          </p:cNvPr>
          <p:cNvSpPr txBox="1"/>
          <p:nvPr/>
        </p:nvSpPr>
        <p:spPr>
          <a:xfrm>
            <a:off x="737275" y="4234543"/>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accent5">
                    <a:lumMod val="75000"/>
                  </a:schemeClr>
                </a:solidFill>
              </a:rPr>
              <a:t>ربط النظرية بالواقع: </a:t>
            </a:r>
            <a:r>
              <a:rPr lang="ar-EG" sz="2400" dirty="0"/>
              <a:t>تساعد على ربط المفاهيم النظرية بالتطبيقات العملية، مما يجعل التعلم أكثر معنى وذات صلة بحياة الطلاب.</a:t>
            </a:r>
            <a:endParaRPr lang="en-US" sz="2400" dirty="0"/>
          </a:p>
        </p:txBody>
      </p:sp>
      <p:sp>
        <p:nvSpPr>
          <p:cNvPr id="14" name="مربع نص 13">
            <a:extLst>
              <a:ext uri="{FF2B5EF4-FFF2-40B4-BE49-F238E27FC236}">
                <a16:creationId xmlns:a16="http://schemas.microsoft.com/office/drawing/2014/main" id="{CBBD6DC9-1CE3-1540-6571-46B324200FAC}"/>
              </a:ext>
            </a:extLst>
          </p:cNvPr>
          <p:cNvSpPr txBox="1"/>
          <p:nvPr/>
        </p:nvSpPr>
        <p:spPr>
          <a:xfrm>
            <a:off x="737275" y="5495434"/>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accent5">
                    <a:lumMod val="75000"/>
                  </a:schemeClr>
                </a:solidFill>
              </a:rPr>
              <a:t>تحسين التحصيل الدراسي: </a:t>
            </a:r>
            <a:r>
              <a:rPr lang="ar-EG" sz="2400" dirty="0"/>
              <a:t>تساهم في فهم أعمق للمادة الدراسية، مما يؤدي إلى تحسين الأداء الأكاديمي.</a:t>
            </a:r>
            <a:endParaRPr lang="en-US" sz="2400" dirty="0"/>
          </a:p>
        </p:txBody>
      </p:sp>
      <p:sp>
        <p:nvSpPr>
          <p:cNvPr id="15" name="مربع نص 14">
            <a:extLst>
              <a:ext uri="{FF2B5EF4-FFF2-40B4-BE49-F238E27FC236}">
                <a16:creationId xmlns:a16="http://schemas.microsoft.com/office/drawing/2014/main" id="{9C763461-7F5A-CE8A-2825-48E3AD378A60}"/>
              </a:ext>
            </a:extLst>
          </p:cNvPr>
          <p:cNvSpPr txBox="1"/>
          <p:nvPr/>
        </p:nvSpPr>
        <p:spPr>
          <a:xfrm>
            <a:off x="2510445" y="371313"/>
            <a:ext cx="7171110" cy="646331"/>
          </a:xfrm>
          <a:prstGeom prst="rect">
            <a:avLst/>
          </a:prstGeom>
          <a:noFill/>
        </p:spPr>
        <p:txBody>
          <a:bodyPr wrap="square">
            <a:spAutoFit/>
          </a:bodyPr>
          <a:lstStyle/>
          <a:p>
            <a:pPr algn="ctr"/>
            <a:r>
              <a:rPr lang="ar-EG" sz="3600" dirty="0">
                <a:solidFill>
                  <a:schemeClr val="accent5">
                    <a:lumMod val="75000"/>
                  </a:schemeClr>
                </a:solidFill>
                <a:cs typeface="PT Bold Heading" panose="02010400000000000000" pitchFamily="2" charset="-78"/>
              </a:rPr>
              <a:t>مزايا طريقة حل المشكلات في التدريس</a:t>
            </a:r>
            <a:endParaRPr lang="en-US" sz="3600" dirty="0">
              <a:solidFill>
                <a:schemeClr val="accent5">
                  <a:lumMod val="75000"/>
                </a:schemeClr>
              </a:solidFill>
              <a:cs typeface="PT Bold Heading" panose="02010400000000000000" pitchFamily="2" charset="-78"/>
            </a:endParaRPr>
          </a:p>
        </p:txBody>
      </p:sp>
      <p:pic>
        <p:nvPicPr>
          <p:cNvPr id="17" name="رسم 16" descr="شارة 1 مع تعبئة خالصة">
            <a:extLst>
              <a:ext uri="{FF2B5EF4-FFF2-40B4-BE49-F238E27FC236}">
                <a16:creationId xmlns:a16="http://schemas.microsoft.com/office/drawing/2014/main" id="{33B744DC-E71C-6201-AC1E-DFD08C1973D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32333" y="1497614"/>
            <a:ext cx="914400" cy="914400"/>
          </a:xfrm>
          <a:prstGeom prst="rect">
            <a:avLst/>
          </a:prstGeom>
        </p:spPr>
      </p:pic>
      <p:pic>
        <p:nvPicPr>
          <p:cNvPr id="19" name="رسم 18" descr="شارة مع تعبئة خالصة">
            <a:extLst>
              <a:ext uri="{FF2B5EF4-FFF2-40B4-BE49-F238E27FC236}">
                <a16:creationId xmlns:a16="http://schemas.microsoft.com/office/drawing/2014/main" id="{C7D9DB01-3CEB-DC8F-F37C-FDADDE7995F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32333" y="3040488"/>
            <a:ext cx="914400" cy="914400"/>
          </a:xfrm>
          <a:prstGeom prst="rect">
            <a:avLst/>
          </a:prstGeom>
        </p:spPr>
      </p:pic>
      <p:pic>
        <p:nvPicPr>
          <p:cNvPr id="21" name="رسم 20" descr="شارة 3 مع تعبئة خالصة">
            <a:extLst>
              <a:ext uri="{FF2B5EF4-FFF2-40B4-BE49-F238E27FC236}">
                <a16:creationId xmlns:a16="http://schemas.microsoft.com/office/drawing/2014/main" id="{451A98B9-8DB8-873A-D04F-CDFA2BB919B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632333" y="4353365"/>
            <a:ext cx="914400" cy="914400"/>
          </a:xfrm>
          <a:prstGeom prst="rect">
            <a:avLst/>
          </a:prstGeom>
        </p:spPr>
      </p:pic>
      <p:pic>
        <p:nvPicPr>
          <p:cNvPr id="23" name="رسم 22" descr="شارة 4 مع تعبئة خالصة">
            <a:extLst>
              <a:ext uri="{FF2B5EF4-FFF2-40B4-BE49-F238E27FC236}">
                <a16:creationId xmlns:a16="http://schemas.microsoft.com/office/drawing/2014/main" id="{A733E845-0708-774D-5E9A-EE234CDC09D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632333" y="5610313"/>
            <a:ext cx="914400" cy="914400"/>
          </a:xfrm>
          <a:prstGeom prst="rect">
            <a:avLst/>
          </a:prstGeom>
        </p:spPr>
      </p:pic>
    </p:spTree>
    <p:extLst>
      <p:ext uri="{BB962C8B-B14F-4D97-AF65-F5344CB8AC3E}">
        <p14:creationId xmlns:p14="http://schemas.microsoft.com/office/powerpoint/2010/main" val="2368002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45345-8980-99F6-623D-BD526D46C603}"/>
            </a:ext>
          </a:extLst>
        </p:cNvPr>
        <p:cNvGrpSpPr/>
        <p:nvPr/>
      </p:nvGrpSpPr>
      <p:grpSpPr>
        <a:xfrm>
          <a:off x="0" y="0"/>
          <a:ext cx="0" cy="0"/>
          <a:chOff x="0" y="0"/>
          <a:chExt cx="0" cy="0"/>
        </a:xfrm>
      </p:grpSpPr>
      <p:sp>
        <p:nvSpPr>
          <p:cNvPr id="12" name="مربع نص 11">
            <a:extLst>
              <a:ext uri="{FF2B5EF4-FFF2-40B4-BE49-F238E27FC236}">
                <a16:creationId xmlns:a16="http://schemas.microsoft.com/office/drawing/2014/main" id="{047A6503-F502-2917-31F9-27CB5D3A30A6}"/>
              </a:ext>
            </a:extLst>
          </p:cNvPr>
          <p:cNvSpPr txBox="1"/>
          <p:nvPr/>
        </p:nvSpPr>
        <p:spPr>
          <a:xfrm>
            <a:off x="737275" y="1407495"/>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accent5">
                    <a:lumMod val="75000"/>
                  </a:schemeClr>
                </a:solidFill>
              </a:rPr>
              <a:t>تطوير الشخصية: </a:t>
            </a:r>
            <a:r>
              <a:rPr lang="ar-EG" sz="2400" dirty="0"/>
              <a:t>تساعد في بناء الثقة بالنفس، وتعزيز القدرة على العمل الجماعي، وتنمية مهارات التواصل.</a:t>
            </a:r>
            <a:endParaRPr lang="en-US" sz="2400" dirty="0"/>
          </a:p>
        </p:txBody>
      </p:sp>
      <p:sp>
        <p:nvSpPr>
          <p:cNvPr id="13" name="مربع نص 12">
            <a:extLst>
              <a:ext uri="{FF2B5EF4-FFF2-40B4-BE49-F238E27FC236}">
                <a16:creationId xmlns:a16="http://schemas.microsoft.com/office/drawing/2014/main" id="{735BC529-D446-61E7-E118-853FCB893198}"/>
              </a:ext>
            </a:extLst>
          </p:cNvPr>
          <p:cNvSpPr txBox="1"/>
          <p:nvPr/>
        </p:nvSpPr>
        <p:spPr>
          <a:xfrm>
            <a:off x="737275" y="2668386"/>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accent5">
                    <a:lumMod val="75000"/>
                  </a:schemeClr>
                </a:solidFill>
              </a:rPr>
              <a:t>إعداد الطلاب لحياة المستقبل: </a:t>
            </a:r>
            <a:r>
              <a:rPr lang="ar-EG" sz="2400" dirty="0"/>
              <a:t>تزود الطلاب بالمهارات اللازمة للنجاح في بيئة عمل تتطلب حل المشكلات المستمرة.</a:t>
            </a:r>
            <a:endParaRPr lang="en-US" sz="2400" dirty="0"/>
          </a:p>
        </p:txBody>
      </p:sp>
      <p:sp>
        <p:nvSpPr>
          <p:cNvPr id="2" name="مربع نص 1">
            <a:extLst>
              <a:ext uri="{FF2B5EF4-FFF2-40B4-BE49-F238E27FC236}">
                <a16:creationId xmlns:a16="http://schemas.microsoft.com/office/drawing/2014/main" id="{BA5CAAEF-04E6-69B6-7BEA-B63B1AB032A2}"/>
              </a:ext>
            </a:extLst>
          </p:cNvPr>
          <p:cNvSpPr txBox="1"/>
          <p:nvPr/>
        </p:nvSpPr>
        <p:spPr>
          <a:xfrm>
            <a:off x="2510445" y="371313"/>
            <a:ext cx="7171110" cy="646331"/>
          </a:xfrm>
          <a:prstGeom prst="rect">
            <a:avLst/>
          </a:prstGeom>
          <a:noFill/>
        </p:spPr>
        <p:txBody>
          <a:bodyPr wrap="square">
            <a:spAutoFit/>
          </a:bodyPr>
          <a:lstStyle/>
          <a:p>
            <a:pPr algn="ctr"/>
            <a:r>
              <a:rPr lang="ar-EG" sz="3600" dirty="0">
                <a:solidFill>
                  <a:schemeClr val="accent5">
                    <a:lumMod val="75000"/>
                  </a:schemeClr>
                </a:solidFill>
                <a:cs typeface="PT Bold Heading" panose="02010400000000000000" pitchFamily="2" charset="-78"/>
              </a:rPr>
              <a:t>مزايا طريقة حل المشكلات في التدريس</a:t>
            </a:r>
            <a:endParaRPr lang="en-US" sz="3600" dirty="0">
              <a:solidFill>
                <a:schemeClr val="accent5">
                  <a:lumMod val="75000"/>
                </a:schemeClr>
              </a:solidFill>
              <a:cs typeface="PT Bold Heading" panose="02010400000000000000" pitchFamily="2" charset="-78"/>
            </a:endParaRPr>
          </a:p>
        </p:txBody>
      </p:sp>
      <p:pic>
        <p:nvPicPr>
          <p:cNvPr id="25" name="رسم 24" descr="شارة 5 مع تعبئة خالصة">
            <a:extLst>
              <a:ext uri="{FF2B5EF4-FFF2-40B4-BE49-F238E27FC236}">
                <a16:creationId xmlns:a16="http://schemas.microsoft.com/office/drawing/2014/main" id="{74D237B5-B36B-A246-CD84-B282BB3ED5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9337" y="1522374"/>
            <a:ext cx="914400" cy="914400"/>
          </a:xfrm>
          <a:prstGeom prst="rect">
            <a:avLst/>
          </a:prstGeom>
        </p:spPr>
      </p:pic>
      <p:pic>
        <p:nvPicPr>
          <p:cNvPr id="27" name="رسم 26" descr="شارة 6 مع تعبئة خالصة">
            <a:extLst>
              <a:ext uri="{FF2B5EF4-FFF2-40B4-BE49-F238E27FC236}">
                <a16:creationId xmlns:a16="http://schemas.microsoft.com/office/drawing/2014/main" id="{A54B8A16-CB64-928B-3B07-920284A1420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739337" y="2783265"/>
            <a:ext cx="914400" cy="914400"/>
          </a:xfrm>
          <a:prstGeom prst="rect">
            <a:avLst/>
          </a:prstGeom>
        </p:spPr>
      </p:pic>
    </p:spTree>
    <p:extLst>
      <p:ext uri="{BB962C8B-B14F-4D97-AF65-F5344CB8AC3E}">
        <p14:creationId xmlns:p14="http://schemas.microsoft.com/office/powerpoint/2010/main" val="343806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8350D-B143-B615-F449-C7F81CDC31F3}"/>
            </a:ext>
          </a:extLst>
        </p:cNvPr>
        <p:cNvGrpSpPr/>
        <p:nvPr/>
      </p:nvGrpSpPr>
      <p:grpSpPr>
        <a:xfrm>
          <a:off x="0" y="0"/>
          <a:ext cx="0" cy="0"/>
          <a:chOff x="0" y="0"/>
          <a:chExt cx="0" cy="0"/>
        </a:xfrm>
      </p:grpSpPr>
      <p:sp>
        <p:nvSpPr>
          <p:cNvPr id="2" name="مربع نص 1">
            <a:extLst>
              <a:ext uri="{FF2B5EF4-FFF2-40B4-BE49-F238E27FC236}">
                <a16:creationId xmlns:a16="http://schemas.microsoft.com/office/drawing/2014/main" id="{4B21C642-6A8A-9CA0-9AF7-4F679CACAD4E}"/>
              </a:ext>
            </a:extLst>
          </p:cNvPr>
          <p:cNvSpPr txBox="1"/>
          <p:nvPr/>
        </p:nvSpPr>
        <p:spPr>
          <a:xfrm>
            <a:off x="2510445" y="371313"/>
            <a:ext cx="7171110" cy="646331"/>
          </a:xfrm>
          <a:prstGeom prst="rect">
            <a:avLst/>
          </a:prstGeom>
          <a:noFill/>
        </p:spPr>
        <p:txBody>
          <a:bodyPr wrap="square">
            <a:spAutoFit/>
          </a:bodyPr>
          <a:lstStyle/>
          <a:p>
            <a:pPr algn="ctr"/>
            <a:r>
              <a:rPr lang="ar-EG" sz="3600" dirty="0">
                <a:solidFill>
                  <a:schemeClr val="tx2">
                    <a:lumMod val="75000"/>
                    <a:lumOff val="25000"/>
                  </a:schemeClr>
                </a:solidFill>
                <a:cs typeface="PT Bold Heading" panose="02010400000000000000" pitchFamily="2" charset="-78"/>
              </a:rPr>
              <a:t>عيوب طريقة حل المشكلات في التدريس</a:t>
            </a:r>
            <a:endParaRPr lang="en-US" sz="3600" dirty="0">
              <a:solidFill>
                <a:schemeClr val="tx2">
                  <a:lumMod val="75000"/>
                  <a:lumOff val="25000"/>
                </a:schemeClr>
              </a:solidFill>
              <a:cs typeface="PT Bold Heading" panose="02010400000000000000" pitchFamily="2" charset="-78"/>
            </a:endParaRPr>
          </a:p>
        </p:txBody>
      </p:sp>
      <p:graphicFrame>
        <p:nvGraphicFramePr>
          <p:cNvPr id="24" name="رسم تخطيطي 23">
            <a:extLst>
              <a:ext uri="{FF2B5EF4-FFF2-40B4-BE49-F238E27FC236}">
                <a16:creationId xmlns:a16="http://schemas.microsoft.com/office/drawing/2014/main" id="{C8F689AC-4E1A-A4EE-7B9F-9B4A0A7B14A4}"/>
              </a:ext>
            </a:extLst>
          </p:cNvPr>
          <p:cNvGraphicFramePr/>
          <p:nvPr>
            <p:extLst>
              <p:ext uri="{D42A27DB-BD31-4B8C-83A1-F6EECF244321}">
                <p14:modId xmlns:p14="http://schemas.microsoft.com/office/powerpoint/2010/main" val="306108497"/>
              </p:ext>
            </p:extLst>
          </p:nvPr>
        </p:nvGraphicFramePr>
        <p:xfrm>
          <a:off x="2752928" y="1284051"/>
          <a:ext cx="6505371" cy="53696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6620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CC90B-089B-2365-FF91-801D0A8D847F}"/>
            </a:ext>
          </a:extLst>
        </p:cNvPr>
        <p:cNvGrpSpPr/>
        <p:nvPr/>
      </p:nvGrpSpPr>
      <p:grpSpPr>
        <a:xfrm>
          <a:off x="0" y="0"/>
          <a:ext cx="0" cy="0"/>
          <a:chOff x="0" y="0"/>
          <a:chExt cx="0" cy="0"/>
        </a:xfrm>
      </p:grpSpPr>
      <p:sp>
        <p:nvSpPr>
          <p:cNvPr id="8" name="مربع نص 7">
            <a:extLst>
              <a:ext uri="{FF2B5EF4-FFF2-40B4-BE49-F238E27FC236}">
                <a16:creationId xmlns:a16="http://schemas.microsoft.com/office/drawing/2014/main" id="{B5E71413-AE8F-65F4-9FAD-20281691D6DA}"/>
              </a:ext>
            </a:extLst>
          </p:cNvPr>
          <p:cNvSpPr txBox="1"/>
          <p:nvPr/>
        </p:nvSpPr>
        <p:spPr>
          <a:xfrm>
            <a:off x="737275" y="1341988"/>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tx2">
                    <a:lumMod val="75000"/>
                    <a:lumOff val="25000"/>
                  </a:schemeClr>
                </a:solidFill>
              </a:rPr>
              <a:t>تطلب وقتًا وجهدًا: </a:t>
            </a:r>
            <a:r>
              <a:rPr lang="ar-EG" sz="2400" dirty="0"/>
              <a:t>تتطلب هذه الطريقة وقتًا وجهدًا أكبر من الطرق التقليدية في التدريس، حيث يتعين على المعلم توفير بيئة تعليمية محفزة وتوجيه الطلاب بشكل مستمر.</a:t>
            </a:r>
            <a:endParaRPr lang="en-US" sz="2400" dirty="0"/>
          </a:p>
        </p:txBody>
      </p:sp>
      <p:sp>
        <p:nvSpPr>
          <p:cNvPr id="12" name="مربع نص 11">
            <a:extLst>
              <a:ext uri="{FF2B5EF4-FFF2-40B4-BE49-F238E27FC236}">
                <a16:creationId xmlns:a16="http://schemas.microsoft.com/office/drawing/2014/main" id="{2462E3CC-B464-50FF-FFC2-849BD6B0A958}"/>
              </a:ext>
            </a:extLst>
          </p:cNvPr>
          <p:cNvSpPr txBox="1"/>
          <p:nvPr/>
        </p:nvSpPr>
        <p:spPr>
          <a:xfrm>
            <a:off x="737275" y="2688096"/>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tx2">
                    <a:lumMod val="75000"/>
                    <a:lumOff val="25000"/>
                  </a:schemeClr>
                </a:solidFill>
              </a:rPr>
              <a:t>قد تكون صعبة التطبيق في بعض المواد: </a:t>
            </a:r>
            <a:r>
              <a:rPr lang="ar-EG" sz="2400" dirty="0"/>
              <a:t>قد يكون من الصعب تطبيق هذه الطريقة في بعض المواد التي تتطلب الكثير من الحفظ والتلقين.</a:t>
            </a:r>
            <a:endParaRPr lang="en-US" sz="2400" dirty="0"/>
          </a:p>
        </p:txBody>
      </p:sp>
      <p:sp>
        <p:nvSpPr>
          <p:cNvPr id="13" name="مربع نص 12">
            <a:extLst>
              <a:ext uri="{FF2B5EF4-FFF2-40B4-BE49-F238E27FC236}">
                <a16:creationId xmlns:a16="http://schemas.microsoft.com/office/drawing/2014/main" id="{0ADA447F-0F34-4A03-7B9D-7FE424B56420}"/>
              </a:ext>
            </a:extLst>
          </p:cNvPr>
          <p:cNvSpPr txBox="1"/>
          <p:nvPr/>
        </p:nvSpPr>
        <p:spPr>
          <a:xfrm>
            <a:off x="737275" y="4034203"/>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tx2">
                    <a:lumMod val="75000"/>
                    <a:lumOff val="25000"/>
                  </a:schemeClr>
                </a:solidFill>
              </a:rPr>
              <a:t>تحتاج إلى معلم مؤهل: </a:t>
            </a:r>
            <a:r>
              <a:rPr lang="ar-EG" sz="2400" dirty="0"/>
              <a:t>يتطلب نجاح هذه الطريقة معلمًا مؤهلاً ومدربًا على استخدام هذه الاستراتيجية.</a:t>
            </a:r>
            <a:endParaRPr lang="en-US" sz="2400" dirty="0"/>
          </a:p>
        </p:txBody>
      </p:sp>
      <p:sp>
        <p:nvSpPr>
          <p:cNvPr id="14" name="مربع نص 13">
            <a:extLst>
              <a:ext uri="{FF2B5EF4-FFF2-40B4-BE49-F238E27FC236}">
                <a16:creationId xmlns:a16="http://schemas.microsoft.com/office/drawing/2014/main" id="{4A401F44-4C99-9D4D-47A9-FFBB77CC8BDA}"/>
              </a:ext>
            </a:extLst>
          </p:cNvPr>
          <p:cNvSpPr txBox="1"/>
          <p:nvPr/>
        </p:nvSpPr>
        <p:spPr>
          <a:xfrm>
            <a:off x="737275" y="5291150"/>
            <a:ext cx="9895058" cy="1144159"/>
          </a:xfrm>
          <a:prstGeom prst="rect">
            <a:avLst/>
          </a:prstGeom>
          <a:noFill/>
        </p:spPr>
        <p:txBody>
          <a:bodyPr wrap="square">
            <a:spAutoFit/>
          </a:bodyPr>
          <a:lstStyle>
            <a:defPPr>
              <a:defRPr lang="en-US"/>
            </a:defPPr>
            <a:lvl1pPr algn="justLow">
              <a:lnSpc>
                <a:spcPct val="150000"/>
              </a:lnSpc>
              <a:defRPr sz="2800" b="1">
                <a:cs typeface="+mj-cs"/>
              </a:defRPr>
            </a:lvl1pPr>
          </a:lstStyle>
          <a:p>
            <a:r>
              <a:rPr lang="ar-EG" sz="2400" dirty="0">
                <a:solidFill>
                  <a:schemeClr val="tx2">
                    <a:lumMod val="75000"/>
                    <a:lumOff val="25000"/>
                  </a:schemeClr>
                </a:solidFill>
              </a:rPr>
              <a:t>قد تسبب بعض الصعوبات للطلاب الضعفاء: </a:t>
            </a:r>
            <a:r>
              <a:rPr lang="ar-EG" sz="2400" dirty="0"/>
              <a:t>قد يواجه الطلاب الضعاف صعوبة في المشاركة الفعالة في عملية حل المشكلات، مما قد يؤدي إلى إحباطهم.</a:t>
            </a:r>
            <a:endParaRPr lang="en-US" sz="2400" dirty="0"/>
          </a:p>
        </p:txBody>
      </p:sp>
      <p:sp>
        <p:nvSpPr>
          <p:cNvPr id="15" name="مربع نص 14">
            <a:extLst>
              <a:ext uri="{FF2B5EF4-FFF2-40B4-BE49-F238E27FC236}">
                <a16:creationId xmlns:a16="http://schemas.microsoft.com/office/drawing/2014/main" id="{60A43243-B0B1-DBC9-8E64-DE8E123FCF65}"/>
              </a:ext>
            </a:extLst>
          </p:cNvPr>
          <p:cNvSpPr txBox="1"/>
          <p:nvPr/>
        </p:nvSpPr>
        <p:spPr>
          <a:xfrm>
            <a:off x="2510445" y="371313"/>
            <a:ext cx="7171110" cy="646331"/>
          </a:xfrm>
          <a:prstGeom prst="rect">
            <a:avLst/>
          </a:prstGeom>
          <a:noFill/>
        </p:spPr>
        <p:txBody>
          <a:bodyPr wrap="square">
            <a:spAutoFit/>
          </a:bodyPr>
          <a:lstStyle/>
          <a:p>
            <a:pPr algn="ctr"/>
            <a:r>
              <a:rPr lang="ar-EG" sz="3600" dirty="0">
                <a:solidFill>
                  <a:schemeClr val="tx2">
                    <a:lumMod val="75000"/>
                    <a:lumOff val="25000"/>
                  </a:schemeClr>
                </a:solidFill>
                <a:cs typeface="PT Bold Heading" panose="02010400000000000000" pitchFamily="2" charset="-78"/>
              </a:rPr>
              <a:t>عيوب طريقة حل المشكلات في التدريس</a:t>
            </a:r>
            <a:endParaRPr lang="en-US" sz="3600" dirty="0">
              <a:solidFill>
                <a:schemeClr val="tx2">
                  <a:lumMod val="75000"/>
                  <a:lumOff val="25000"/>
                </a:schemeClr>
              </a:solidFill>
              <a:cs typeface="PT Bold Heading" panose="02010400000000000000" pitchFamily="2" charset="-78"/>
            </a:endParaRPr>
          </a:p>
        </p:txBody>
      </p:sp>
      <p:pic>
        <p:nvPicPr>
          <p:cNvPr id="17" name="رسم 16" descr="شارة 1 مع تعبئة خالصة">
            <a:extLst>
              <a:ext uri="{FF2B5EF4-FFF2-40B4-BE49-F238E27FC236}">
                <a16:creationId xmlns:a16="http://schemas.microsoft.com/office/drawing/2014/main" id="{4A3C9FFE-E54E-770C-234F-961888E42C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32333" y="1497614"/>
            <a:ext cx="914400" cy="914400"/>
          </a:xfrm>
          <a:prstGeom prst="rect">
            <a:avLst/>
          </a:prstGeom>
        </p:spPr>
      </p:pic>
      <p:pic>
        <p:nvPicPr>
          <p:cNvPr id="19" name="رسم 18" descr="شارة مع تعبئة خالصة">
            <a:extLst>
              <a:ext uri="{FF2B5EF4-FFF2-40B4-BE49-F238E27FC236}">
                <a16:creationId xmlns:a16="http://schemas.microsoft.com/office/drawing/2014/main" id="{CD2CE1ED-DBEC-0886-3102-7270046D752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632333" y="2802975"/>
            <a:ext cx="914400" cy="914400"/>
          </a:xfrm>
          <a:prstGeom prst="rect">
            <a:avLst/>
          </a:prstGeom>
        </p:spPr>
      </p:pic>
      <p:pic>
        <p:nvPicPr>
          <p:cNvPr id="21" name="رسم 20" descr="شارة 3 مع تعبئة خالصة">
            <a:extLst>
              <a:ext uri="{FF2B5EF4-FFF2-40B4-BE49-F238E27FC236}">
                <a16:creationId xmlns:a16="http://schemas.microsoft.com/office/drawing/2014/main" id="{FCC71EF8-A67D-8377-3C54-62EB09FF07F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632333" y="4084239"/>
            <a:ext cx="914400" cy="914400"/>
          </a:xfrm>
          <a:prstGeom prst="rect">
            <a:avLst/>
          </a:prstGeom>
        </p:spPr>
      </p:pic>
      <p:pic>
        <p:nvPicPr>
          <p:cNvPr id="23" name="رسم 22" descr="شارة 4 مع تعبئة خالصة">
            <a:extLst>
              <a:ext uri="{FF2B5EF4-FFF2-40B4-BE49-F238E27FC236}">
                <a16:creationId xmlns:a16="http://schemas.microsoft.com/office/drawing/2014/main" id="{A03023F3-37B6-66F5-2E23-193C8A9AC6E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632333" y="5406029"/>
            <a:ext cx="914400" cy="914400"/>
          </a:xfrm>
          <a:prstGeom prst="rect">
            <a:avLst/>
          </a:prstGeom>
        </p:spPr>
      </p:pic>
    </p:spTree>
    <p:extLst>
      <p:ext uri="{BB962C8B-B14F-4D97-AF65-F5344CB8AC3E}">
        <p14:creationId xmlns:p14="http://schemas.microsoft.com/office/powerpoint/2010/main" val="494839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8F1A7-00A8-FBC2-9589-704D019CF8A5}"/>
            </a:ext>
          </a:extLst>
        </p:cNvPr>
        <p:cNvGrpSpPr/>
        <p:nvPr/>
      </p:nvGrpSpPr>
      <p:grpSpPr>
        <a:xfrm>
          <a:off x="0" y="0"/>
          <a:ext cx="0" cy="0"/>
          <a:chOff x="0" y="0"/>
          <a:chExt cx="0" cy="0"/>
        </a:xfrm>
      </p:grpSpPr>
      <p:sp>
        <p:nvSpPr>
          <p:cNvPr id="4" name="نجمة: 32 نقطة 3">
            <a:extLst>
              <a:ext uri="{FF2B5EF4-FFF2-40B4-BE49-F238E27FC236}">
                <a16:creationId xmlns:a16="http://schemas.microsoft.com/office/drawing/2014/main" id="{3EB26D42-8872-643C-0F94-013ECE2C498A}"/>
              </a:ext>
            </a:extLst>
          </p:cNvPr>
          <p:cNvSpPr/>
          <p:nvPr/>
        </p:nvSpPr>
        <p:spPr>
          <a:xfrm>
            <a:off x="2972610" y="301558"/>
            <a:ext cx="6093569" cy="2722959"/>
          </a:xfrm>
          <a:prstGeom prst="star32">
            <a:avLst>
              <a:gd name="adj" fmla="val 44773"/>
            </a:avLst>
          </a:prstGeom>
          <a:solidFill>
            <a:schemeClr val="accent5">
              <a:lumMod val="75000"/>
            </a:schemeClr>
          </a:solidFill>
          <a:ln>
            <a:noFill/>
          </a:ln>
          <a:effectLst>
            <a:outerShdw blurRad="127000" dist="76200" dir="8400000" sx="104000" sy="104000" algn="t" rotWithShape="0">
              <a:prstClr val="black">
                <a:alpha val="34000"/>
              </a:prstClr>
            </a:outerShdw>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5024" tIns="205024" rIns="205024" bIns="205024" numCol="1" spcCol="1270" anchor="ctr" anchorCtr="0">
            <a:noAutofit/>
          </a:bodyPr>
          <a:lstStyle/>
          <a:p>
            <a:pPr algn="ctr" defTabSz="711200">
              <a:lnSpc>
                <a:spcPct val="90000"/>
              </a:lnSpc>
              <a:spcBef>
                <a:spcPct val="0"/>
              </a:spcBef>
              <a:spcAft>
                <a:spcPct val="35000"/>
              </a:spcAft>
            </a:pPr>
            <a:endParaRPr lang="en-US" sz="1600" b="1"/>
          </a:p>
        </p:txBody>
      </p:sp>
      <p:sp>
        <p:nvSpPr>
          <p:cNvPr id="6" name="مربع نص 5">
            <a:extLst>
              <a:ext uri="{FF2B5EF4-FFF2-40B4-BE49-F238E27FC236}">
                <a16:creationId xmlns:a16="http://schemas.microsoft.com/office/drawing/2014/main" id="{B3841654-EE43-06FA-5F08-FA183BDA90B7}"/>
              </a:ext>
            </a:extLst>
          </p:cNvPr>
          <p:cNvSpPr txBox="1"/>
          <p:nvPr/>
        </p:nvSpPr>
        <p:spPr>
          <a:xfrm>
            <a:off x="3838268" y="1124428"/>
            <a:ext cx="4515459" cy="1077218"/>
          </a:xfrm>
          <a:prstGeom prst="rect">
            <a:avLst/>
          </a:prstGeom>
          <a:noFill/>
        </p:spPr>
        <p:txBody>
          <a:bodyPr wrap="square">
            <a:spAutoFit/>
          </a:bodyPr>
          <a:lstStyle/>
          <a:p>
            <a:pPr algn="ctr"/>
            <a:r>
              <a:rPr lang="ar-EG" sz="3200" b="1" dirty="0">
                <a:solidFill>
                  <a:schemeClr val="bg1"/>
                </a:solidFill>
                <a:cs typeface="PT Bold Heading" panose="02010400000000000000" pitchFamily="2" charset="-78"/>
              </a:rPr>
              <a:t>تنمية مهارات التفكير العليا باستخدام حل المشكلات</a:t>
            </a:r>
            <a:endParaRPr lang="en-US" sz="3200" b="1" dirty="0">
              <a:solidFill>
                <a:schemeClr val="bg1"/>
              </a:solidFill>
              <a:cs typeface="PT Bold Heading" panose="02010400000000000000" pitchFamily="2" charset="-78"/>
            </a:endParaRPr>
          </a:p>
        </p:txBody>
      </p:sp>
      <p:sp>
        <p:nvSpPr>
          <p:cNvPr id="11" name="مربع نص 10">
            <a:extLst>
              <a:ext uri="{FF2B5EF4-FFF2-40B4-BE49-F238E27FC236}">
                <a16:creationId xmlns:a16="http://schemas.microsoft.com/office/drawing/2014/main" id="{AA984BE7-2088-A4F6-F4D5-16965E4AADDA}"/>
              </a:ext>
            </a:extLst>
          </p:cNvPr>
          <p:cNvSpPr txBox="1"/>
          <p:nvPr/>
        </p:nvSpPr>
        <p:spPr>
          <a:xfrm>
            <a:off x="1270470" y="3193385"/>
            <a:ext cx="9651056" cy="1319464"/>
          </a:xfrm>
          <a:prstGeom prst="rect">
            <a:avLst/>
          </a:prstGeom>
          <a:noFill/>
        </p:spPr>
        <p:txBody>
          <a:bodyPr wrap="square">
            <a:spAutoFit/>
          </a:bodyPr>
          <a:lstStyle/>
          <a:p>
            <a:pPr algn="ctr">
              <a:lnSpc>
                <a:spcPct val="150000"/>
              </a:lnSpc>
            </a:pPr>
            <a:r>
              <a:rPr lang="ar-EG" sz="2800" b="1" dirty="0">
                <a:solidFill>
                  <a:schemeClr val="accent5">
                    <a:lumMod val="75000"/>
                  </a:schemeClr>
                </a:solidFill>
                <a:cs typeface="+mj-cs"/>
              </a:rPr>
              <a:t>مثال تطبيقي على استخدام طريقة حل المشكلات في تنمية مهارات التفكير العليا في تدريس موضوع (القيم)</a:t>
            </a:r>
            <a:endParaRPr lang="en-US" sz="2800" b="1" dirty="0">
              <a:solidFill>
                <a:schemeClr val="accent5">
                  <a:lumMod val="75000"/>
                </a:schemeClr>
              </a:solidFill>
              <a:cs typeface="+mj-cs"/>
            </a:endParaRPr>
          </a:p>
        </p:txBody>
      </p:sp>
      <p:pic>
        <p:nvPicPr>
          <p:cNvPr id="6146" name="Picture 2" descr="Arrow Down Purple Clipart | i2Clipart - Royalty Free Public Domain Clipart">
            <a:extLst>
              <a:ext uri="{FF2B5EF4-FFF2-40B4-BE49-F238E27FC236}">
                <a16:creationId xmlns:a16="http://schemas.microsoft.com/office/drawing/2014/main" id="{A6836CBC-6657-4920-CF52-B7937944D6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9997" y="4681717"/>
            <a:ext cx="2012005" cy="1699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9922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زوايا مستديرة 3">
            <a:extLst>
              <a:ext uri="{FF2B5EF4-FFF2-40B4-BE49-F238E27FC236}">
                <a16:creationId xmlns:a16="http://schemas.microsoft.com/office/drawing/2014/main" id="{E9E9C33E-B837-D323-C50A-40FCC7514FD5}"/>
              </a:ext>
            </a:extLst>
          </p:cNvPr>
          <p:cNvSpPr/>
          <p:nvPr/>
        </p:nvSpPr>
        <p:spPr>
          <a:xfrm>
            <a:off x="4203970" y="369651"/>
            <a:ext cx="3784060" cy="632298"/>
          </a:xfrm>
          <a:prstGeom prst="round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400" b="1" dirty="0"/>
              <a:t>موضوع الدرس (الصدق والأمانة)</a:t>
            </a:r>
            <a:endParaRPr lang="en-US" sz="2400" b="1" dirty="0"/>
          </a:p>
        </p:txBody>
      </p:sp>
      <p:sp>
        <p:nvSpPr>
          <p:cNvPr id="6" name="مربع نص 5">
            <a:extLst>
              <a:ext uri="{FF2B5EF4-FFF2-40B4-BE49-F238E27FC236}">
                <a16:creationId xmlns:a16="http://schemas.microsoft.com/office/drawing/2014/main" id="{2B4FA37A-F084-D1F8-6071-C8781C1061B0}"/>
              </a:ext>
            </a:extLst>
          </p:cNvPr>
          <p:cNvSpPr txBox="1"/>
          <p:nvPr/>
        </p:nvSpPr>
        <p:spPr>
          <a:xfrm>
            <a:off x="2431915" y="1170034"/>
            <a:ext cx="9005380" cy="1144159"/>
          </a:xfrm>
          <a:prstGeom prst="rect">
            <a:avLst/>
          </a:prstGeom>
          <a:noFill/>
        </p:spPr>
        <p:txBody>
          <a:bodyPr wrap="square">
            <a:spAutoFit/>
          </a:bodyPr>
          <a:lstStyle>
            <a:defPPr>
              <a:defRPr lang="en-US"/>
            </a:defPPr>
            <a:lvl1pPr algn="ctr">
              <a:lnSpc>
                <a:spcPct val="150000"/>
              </a:lnSpc>
              <a:defRPr sz="2400" b="1">
                <a:cs typeface="+mj-cs"/>
              </a:defRPr>
            </a:lvl1pPr>
          </a:lstStyle>
          <a:p>
            <a:pPr algn="justLow"/>
            <a:r>
              <a:rPr lang="ar-EG" dirty="0"/>
              <a:t>الهدف: تنمية مهارات التفكير النقدي والتحليلي لدى الطلاب حول مفهوم الصدق والأمانة وتطبيقها في الحياة اليومية.</a:t>
            </a:r>
            <a:endParaRPr lang="en-US" dirty="0"/>
          </a:p>
        </p:txBody>
      </p:sp>
      <p:sp>
        <p:nvSpPr>
          <p:cNvPr id="7" name="مربع نص 6">
            <a:extLst>
              <a:ext uri="{FF2B5EF4-FFF2-40B4-BE49-F238E27FC236}">
                <a16:creationId xmlns:a16="http://schemas.microsoft.com/office/drawing/2014/main" id="{CE9297D8-98B0-0E54-A48D-7194D65B250F}"/>
              </a:ext>
            </a:extLst>
          </p:cNvPr>
          <p:cNvSpPr txBox="1"/>
          <p:nvPr/>
        </p:nvSpPr>
        <p:spPr>
          <a:xfrm>
            <a:off x="963039" y="2367184"/>
            <a:ext cx="10474256" cy="590162"/>
          </a:xfrm>
          <a:prstGeom prst="rect">
            <a:avLst/>
          </a:prstGeom>
          <a:noFill/>
        </p:spPr>
        <p:txBody>
          <a:bodyPr wrap="square">
            <a:spAutoFit/>
          </a:bodyPr>
          <a:lstStyle>
            <a:defPPr>
              <a:defRPr lang="en-US"/>
            </a:defPPr>
            <a:lvl1pPr algn="ctr">
              <a:lnSpc>
                <a:spcPct val="150000"/>
              </a:lnSpc>
              <a:defRPr sz="2400" b="1">
                <a:cs typeface="+mj-cs"/>
              </a:defRPr>
            </a:lvl1pPr>
          </a:lstStyle>
          <a:p>
            <a:pPr algn="justLow"/>
            <a:r>
              <a:rPr lang="ar-EG" dirty="0"/>
              <a:t>خطوات استخدام حل المشكلات في الدرس:</a:t>
            </a:r>
            <a:endParaRPr lang="en-US" dirty="0"/>
          </a:p>
        </p:txBody>
      </p:sp>
      <p:sp>
        <p:nvSpPr>
          <p:cNvPr id="8" name="مستطيل: زوايا مستديرة 7">
            <a:extLst>
              <a:ext uri="{FF2B5EF4-FFF2-40B4-BE49-F238E27FC236}">
                <a16:creationId xmlns:a16="http://schemas.microsoft.com/office/drawing/2014/main" id="{B72FC600-F5D0-FDC8-E53E-D500D6877E60}"/>
              </a:ext>
            </a:extLst>
          </p:cNvPr>
          <p:cNvSpPr/>
          <p:nvPr/>
        </p:nvSpPr>
        <p:spPr>
          <a:xfrm>
            <a:off x="9998413" y="3208370"/>
            <a:ext cx="1438882" cy="2287760"/>
          </a:xfrm>
          <a:prstGeom prst="roundRect">
            <a:avLst>
              <a:gd name="adj" fmla="val 8554"/>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طرح المشكلة</a:t>
            </a:r>
          </a:p>
        </p:txBody>
      </p:sp>
      <p:sp>
        <p:nvSpPr>
          <p:cNvPr id="10" name="Rectangle 1">
            <a:extLst>
              <a:ext uri="{FF2B5EF4-FFF2-40B4-BE49-F238E27FC236}">
                <a16:creationId xmlns:a16="http://schemas.microsoft.com/office/drawing/2014/main" id="{E26E3BFB-257F-82BF-F0FE-BCEC955E7531}"/>
              </a:ext>
            </a:extLst>
          </p:cNvPr>
          <p:cNvSpPr>
            <a:spLocks noChangeArrowheads="1"/>
          </p:cNvSpPr>
          <p:nvPr/>
        </p:nvSpPr>
        <p:spPr bwMode="auto">
          <a:xfrm>
            <a:off x="680935" y="3329769"/>
            <a:ext cx="8891082" cy="1883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r" defTabSz="91440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يطرح المعلم سيناريو واقعي مثل: "وجد طالب محفظة مليئة بالمال في باحة المدرسة. ما الذي يجب عليه فعله؟</a:t>
            </a:r>
            <a:r>
              <a:rPr kumimoji="0" lang="en-US" altLang="en-US" sz="2000" b="1" i="0" u="none" strike="noStrike" cap="none" normalizeH="0" baseline="0" dirty="0">
                <a:ln>
                  <a:noFill/>
                </a:ln>
                <a:solidFill>
                  <a:schemeClr val="tx1"/>
                </a:solidFill>
                <a:effectLst/>
                <a:latin typeface="Arial" panose="020B0604020202020204" pitchFamily="34" charset="0"/>
                <a:cs typeface="+mj-cs"/>
              </a:rPr>
              <a:t>" </a:t>
            </a:r>
          </a:p>
          <a:p>
            <a:pPr marL="285750" marR="0" lvl="0" indent="-285750" algn="r" defTabSz="91440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طرح أسئلة محفزة مثل: "ماذا لو احتاج هذا الطالب إلى المال؟"، "ما هي العواقب المحتملة لكل قرار يتخذه؟</a:t>
            </a:r>
            <a:r>
              <a:rPr kumimoji="0" lang="en-US" altLang="en-US" sz="2000" b="1" i="0" u="none" strike="noStrike" cap="none" normalizeH="0" baseline="0" dirty="0">
                <a:ln>
                  <a:noFill/>
                </a:ln>
                <a:solidFill>
                  <a:schemeClr val="tx1"/>
                </a:solidFill>
                <a:effectLst/>
                <a:latin typeface="Arial" panose="020B0604020202020204" pitchFamily="34" charset="0"/>
                <a:cs typeface="+mj-cs"/>
              </a:rPr>
              <a:t>" </a:t>
            </a:r>
          </a:p>
        </p:txBody>
      </p:sp>
      <p:cxnSp>
        <p:nvCxnSpPr>
          <p:cNvPr id="13" name="رابط مستقيم 12">
            <a:extLst>
              <a:ext uri="{FF2B5EF4-FFF2-40B4-BE49-F238E27FC236}">
                <a16:creationId xmlns:a16="http://schemas.microsoft.com/office/drawing/2014/main" id="{06FE4523-D337-D855-BF61-25E542298377}"/>
              </a:ext>
            </a:extLst>
          </p:cNvPr>
          <p:cNvCxnSpPr/>
          <p:nvPr/>
        </p:nvCxnSpPr>
        <p:spPr>
          <a:xfrm flipH="1" flipV="1">
            <a:off x="389104" y="5476673"/>
            <a:ext cx="10894980" cy="0"/>
          </a:xfrm>
          <a:prstGeom prst="line">
            <a:avLst/>
          </a:prstGeom>
          <a:ln w="3810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15" name="مربع نص 14">
            <a:extLst>
              <a:ext uri="{FF2B5EF4-FFF2-40B4-BE49-F238E27FC236}">
                <a16:creationId xmlns:a16="http://schemas.microsoft.com/office/drawing/2014/main" id="{01CDECFD-E204-8E80-F297-7C9E324AA445}"/>
              </a:ext>
            </a:extLst>
          </p:cNvPr>
          <p:cNvSpPr txBox="1"/>
          <p:nvPr/>
        </p:nvSpPr>
        <p:spPr>
          <a:xfrm>
            <a:off x="10284973" y="3411171"/>
            <a:ext cx="865762" cy="584775"/>
          </a:xfrm>
          <a:prstGeom prst="rect">
            <a:avLst/>
          </a:prstGeom>
          <a:noFill/>
        </p:spPr>
        <p:txBody>
          <a:bodyPr wrap="square" rtlCol="0">
            <a:spAutoFit/>
          </a:bodyPr>
          <a:lstStyle/>
          <a:p>
            <a:pPr algn="ctr"/>
            <a:r>
              <a:rPr lang="ar-EG" sz="3200" b="1" dirty="0">
                <a:solidFill>
                  <a:schemeClr val="bg1"/>
                </a:solidFill>
              </a:rPr>
              <a:t>01</a:t>
            </a:r>
            <a:endParaRPr lang="en-US" sz="3200" b="1" dirty="0">
              <a:solidFill>
                <a:schemeClr val="bg1"/>
              </a:solidFill>
            </a:endParaRPr>
          </a:p>
        </p:txBody>
      </p:sp>
      <p:sp>
        <p:nvSpPr>
          <p:cNvPr id="17" name="انفجار: 14 نقطة 16">
            <a:extLst>
              <a:ext uri="{FF2B5EF4-FFF2-40B4-BE49-F238E27FC236}">
                <a16:creationId xmlns:a16="http://schemas.microsoft.com/office/drawing/2014/main" id="{AC3EC060-E022-D98D-924A-C28B859746C8}"/>
              </a:ext>
            </a:extLst>
          </p:cNvPr>
          <p:cNvSpPr/>
          <p:nvPr/>
        </p:nvSpPr>
        <p:spPr>
          <a:xfrm rot="20667063">
            <a:off x="10846" y="316935"/>
            <a:ext cx="3646251" cy="1160006"/>
          </a:xfrm>
          <a:prstGeom prst="irregularSeal2">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800" b="1" dirty="0">
                <a:solidFill>
                  <a:schemeClr val="bg1"/>
                </a:solidFill>
                <a:cs typeface="+mj-cs"/>
              </a:rPr>
              <a:t>مثال تطبيقي</a:t>
            </a:r>
            <a:endParaRPr lang="en-US" sz="2800" dirty="0">
              <a:solidFill>
                <a:schemeClr val="bg1"/>
              </a:solidFill>
            </a:endParaRPr>
          </a:p>
        </p:txBody>
      </p:sp>
    </p:spTree>
    <p:extLst>
      <p:ext uri="{BB962C8B-B14F-4D97-AF65-F5344CB8AC3E}">
        <p14:creationId xmlns:p14="http://schemas.microsoft.com/office/powerpoint/2010/main" val="182930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E00E9E0A-D785-6DDE-FFA0-EDE76666C39F}"/>
              </a:ext>
            </a:extLst>
          </p:cNvPr>
          <p:cNvSpPr txBox="1"/>
          <p:nvPr/>
        </p:nvSpPr>
        <p:spPr>
          <a:xfrm>
            <a:off x="2748672" y="1124326"/>
            <a:ext cx="6094378" cy="923330"/>
          </a:xfrm>
          <a:prstGeom prst="rect">
            <a:avLst/>
          </a:prstGeom>
          <a:noFill/>
        </p:spPr>
        <p:txBody>
          <a:bodyPr wrap="square">
            <a:spAutoFit/>
          </a:bodyPr>
          <a:lstStyle/>
          <a:p>
            <a:pPr algn="ctr"/>
            <a:r>
              <a:rPr lang="ar-EG" sz="5400" b="1">
                <a:solidFill>
                  <a:srgbClr val="002060"/>
                </a:solidFill>
                <a:latin typeface="29LT Bukra Bold Italic" panose="000B0903020204020204" pitchFamily="34" charset="-78"/>
                <a:cs typeface="PT Bold Heading" panose="02010400000000000000" pitchFamily="2" charset="-78"/>
              </a:rPr>
              <a:t>طريقة حل المشكلات</a:t>
            </a:r>
            <a:endParaRPr lang="en-US" sz="5400" b="1" dirty="0">
              <a:solidFill>
                <a:srgbClr val="002060"/>
              </a:solidFill>
              <a:latin typeface="29LT Bukra Bold Italic" panose="000B0903020204020204" pitchFamily="34" charset="-78"/>
              <a:cs typeface="PT Bold Heading" panose="02010400000000000000" pitchFamily="2" charset="-78"/>
            </a:endParaRPr>
          </a:p>
        </p:txBody>
      </p:sp>
      <p:sp>
        <p:nvSpPr>
          <p:cNvPr id="4" name="AutoShape 4" descr="مهارة حل المشكلات: ما هي، أهميتها، أمثلة عليها، كيفية تطويرها - أسود البيزنس">
            <a:extLst>
              <a:ext uri="{FF2B5EF4-FFF2-40B4-BE49-F238E27FC236}">
                <a16:creationId xmlns:a16="http://schemas.microsoft.com/office/drawing/2014/main" id="{D8DF51B3-A197-467F-3E36-651C1095343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4" name="Picture 6" descr="مهارة حل المشكلات: ما هي، أهميتها، أمثلة عليها، كيفية تطويرها - أسود البيزنس">
            <a:extLst>
              <a:ext uri="{FF2B5EF4-FFF2-40B4-BE49-F238E27FC236}">
                <a16:creationId xmlns:a16="http://schemas.microsoft.com/office/drawing/2014/main" id="{9FB4E15D-138A-8973-EC69-D7E4D05ED0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3829" y="1565335"/>
            <a:ext cx="9419541" cy="4810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458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DEE421DB-884F-B7DC-BC31-2B85A497560B}"/>
              </a:ext>
            </a:extLst>
          </p:cNvPr>
          <p:cNvSpPr/>
          <p:nvPr/>
        </p:nvSpPr>
        <p:spPr>
          <a:xfrm>
            <a:off x="10085962" y="864002"/>
            <a:ext cx="1438882" cy="2287760"/>
          </a:xfrm>
          <a:prstGeom prst="roundRect">
            <a:avLst>
              <a:gd name="adj" fmla="val 8554"/>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جمع المعلومات</a:t>
            </a:r>
          </a:p>
        </p:txBody>
      </p:sp>
      <p:sp>
        <p:nvSpPr>
          <p:cNvPr id="3" name="Rectangle 1">
            <a:extLst>
              <a:ext uri="{FF2B5EF4-FFF2-40B4-BE49-F238E27FC236}">
                <a16:creationId xmlns:a16="http://schemas.microsoft.com/office/drawing/2014/main" id="{68051469-C2CF-57AC-EB71-953B6AC96EC5}"/>
              </a:ext>
            </a:extLst>
          </p:cNvPr>
          <p:cNvSpPr>
            <a:spLocks noChangeArrowheads="1"/>
          </p:cNvSpPr>
          <p:nvPr/>
        </p:nvSpPr>
        <p:spPr bwMode="auto">
          <a:xfrm>
            <a:off x="554477" y="1370367"/>
            <a:ext cx="9231549" cy="1190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r" defTabSz="91440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يدعو المعلم الطلاب إلى البحث عن قصص واقعية أو أمثلة تاريخية تتعلق بالصدق والأمانة.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r" defTabSz="914400" eaLnBrk="0" fontAlgn="base" latinLnBrk="0" hangingPunct="0">
              <a:lnSpc>
                <a:spcPct val="25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للطلاب البحث في الكتب، والمقالات، أو حتى إجراء مقابلات مع أشخاص مختلفين.</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4" name="رابط مستقيم 3">
            <a:extLst>
              <a:ext uri="{FF2B5EF4-FFF2-40B4-BE49-F238E27FC236}">
                <a16:creationId xmlns:a16="http://schemas.microsoft.com/office/drawing/2014/main" id="{B3E98C84-9481-6A95-4020-17DDAF5E02B1}"/>
              </a:ext>
            </a:extLst>
          </p:cNvPr>
          <p:cNvCxnSpPr/>
          <p:nvPr/>
        </p:nvCxnSpPr>
        <p:spPr>
          <a:xfrm flipH="1" flipV="1">
            <a:off x="476653" y="3132305"/>
            <a:ext cx="10894980" cy="0"/>
          </a:xfrm>
          <a:prstGeom prst="line">
            <a:avLst/>
          </a:prstGeom>
          <a:ln w="3810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5" name="مستطيل: زوايا مستديرة 4">
            <a:extLst>
              <a:ext uri="{FF2B5EF4-FFF2-40B4-BE49-F238E27FC236}">
                <a16:creationId xmlns:a16="http://schemas.microsoft.com/office/drawing/2014/main" id="{65FFABD1-F7DE-CBD7-65E8-B0CA17D8FD34}"/>
              </a:ext>
            </a:extLst>
          </p:cNvPr>
          <p:cNvSpPr/>
          <p:nvPr/>
        </p:nvSpPr>
        <p:spPr>
          <a:xfrm>
            <a:off x="10085962" y="3730756"/>
            <a:ext cx="1438882" cy="2287760"/>
          </a:xfrm>
          <a:prstGeom prst="roundRect">
            <a:avLst>
              <a:gd name="adj" fmla="val 8554"/>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تحليل المعلومات</a:t>
            </a:r>
          </a:p>
        </p:txBody>
      </p:sp>
      <p:sp>
        <p:nvSpPr>
          <p:cNvPr id="6" name="Rectangle 1">
            <a:extLst>
              <a:ext uri="{FF2B5EF4-FFF2-40B4-BE49-F238E27FC236}">
                <a16:creationId xmlns:a16="http://schemas.microsoft.com/office/drawing/2014/main" id="{0929CEE2-057E-367B-8208-749A74EBCA99}"/>
              </a:ext>
            </a:extLst>
          </p:cNvPr>
          <p:cNvSpPr>
            <a:spLocks noChangeArrowheads="1"/>
          </p:cNvSpPr>
          <p:nvPr/>
        </p:nvSpPr>
        <p:spPr bwMode="auto">
          <a:xfrm>
            <a:off x="476653" y="3805749"/>
            <a:ext cx="9309373" cy="1883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Low" defTabSz="91440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ينظم المعلم نقاشًا جماعيًا حول المعلومات التي جمعها الطلاب.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justLow" defTabSz="91440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يشجع الطلاب على تحليل هذه المعلومات وتحديد القيم المرتبطة بكل قصة أو مثال.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justLow" defTabSz="91440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طرح أسئلة مثل: "ما هي القيم الإيجابية والسلبية التي ظهرت في هذه القصص؟"، "ما هي العواقب التي واجهها الأشخاص الذين كانوا صادقين وأمانين؟ وما هي العواقب التي واجهها الذين لم يكونوا كذلك؟"</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7" name="رابط مستقيم 6">
            <a:extLst>
              <a:ext uri="{FF2B5EF4-FFF2-40B4-BE49-F238E27FC236}">
                <a16:creationId xmlns:a16="http://schemas.microsoft.com/office/drawing/2014/main" id="{6497926C-6E5B-5F9E-8092-A69B5D3D180A}"/>
              </a:ext>
            </a:extLst>
          </p:cNvPr>
          <p:cNvCxnSpPr/>
          <p:nvPr/>
        </p:nvCxnSpPr>
        <p:spPr>
          <a:xfrm flipH="1" flipV="1">
            <a:off x="476653" y="5999059"/>
            <a:ext cx="10894980" cy="0"/>
          </a:xfrm>
          <a:prstGeom prst="line">
            <a:avLst/>
          </a:prstGeom>
          <a:ln w="3810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16" name="مربع نص 15">
            <a:extLst>
              <a:ext uri="{FF2B5EF4-FFF2-40B4-BE49-F238E27FC236}">
                <a16:creationId xmlns:a16="http://schemas.microsoft.com/office/drawing/2014/main" id="{7D956AEA-9F70-26B5-AACB-7591DF5C725B}"/>
              </a:ext>
            </a:extLst>
          </p:cNvPr>
          <p:cNvSpPr txBox="1"/>
          <p:nvPr/>
        </p:nvSpPr>
        <p:spPr>
          <a:xfrm>
            <a:off x="10372522" y="1131650"/>
            <a:ext cx="865762" cy="584775"/>
          </a:xfrm>
          <a:prstGeom prst="rect">
            <a:avLst/>
          </a:prstGeom>
          <a:noFill/>
        </p:spPr>
        <p:txBody>
          <a:bodyPr wrap="square" rtlCol="0">
            <a:spAutoFit/>
          </a:bodyPr>
          <a:lstStyle/>
          <a:p>
            <a:pPr algn="ctr"/>
            <a:r>
              <a:rPr lang="ar-EG" sz="3200" b="1" dirty="0">
                <a:solidFill>
                  <a:schemeClr val="bg1"/>
                </a:solidFill>
              </a:rPr>
              <a:t>02</a:t>
            </a:r>
            <a:endParaRPr lang="en-US" sz="3200" b="1" dirty="0">
              <a:solidFill>
                <a:schemeClr val="bg1"/>
              </a:solidFill>
            </a:endParaRPr>
          </a:p>
        </p:txBody>
      </p:sp>
      <p:sp>
        <p:nvSpPr>
          <p:cNvPr id="12" name="مربع نص 11">
            <a:extLst>
              <a:ext uri="{FF2B5EF4-FFF2-40B4-BE49-F238E27FC236}">
                <a16:creationId xmlns:a16="http://schemas.microsoft.com/office/drawing/2014/main" id="{CF24F5BD-BBF4-FA2D-094A-2350E7E63B59}"/>
              </a:ext>
            </a:extLst>
          </p:cNvPr>
          <p:cNvSpPr txBox="1"/>
          <p:nvPr/>
        </p:nvSpPr>
        <p:spPr>
          <a:xfrm>
            <a:off x="10372522" y="3971179"/>
            <a:ext cx="865762" cy="584775"/>
          </a:xfrm>
          <a:prstGeom prst="rect">
            <a:avLst/>
          </a:prstGeom>
          <a:noFill/>
        </p:spPr>
        <p:txBody>
          <a:bodyPr wrap="square" rtlCol="0">
            <a:spAutoFit/>
          </a:bodyPr>
          <a:lstStyle/>
          <a:p>
            <a:pPr algn="ctr"/>
            <a:r>
              <a:rPr lang="ar-EG" sz="3200" b="1" dirty="0">
                <a:solidFill>
                  <a:schemeClr val="bg1"/>
                </a:solidFill>
              </a:rPr>
              <a:t>03</a:t>
            </a:r>
            <a:endParaRPr lang="en-US" sz="3200" b="1" dirty="0">
              <a:solidFill>
                <a:schemeClr val="bg1"/>
              </a:solidFill>
            </a:endParaRPr>
          </a:p>
        </p:txBody>
      </p:sp>
      <p:sp>
        <p:nvSpPr>
          <p:cNvPr id="17" name="انفجار: 14 نقطة 16">
            <a:extLst>
              <a:ext uri="{FF2B5EF4-FFF2-40B4-BE49-F238E27FC236}">
                <a16:creationId xmlns:a16="http://schemas.microsoft.com/office/drawing/2014/main" id="{4765792C-79D1-35E8-D12D-9EA1DF274AAA}"/>
              </a:ext>
            </a:extLst>
          </p:cNvPr>
          <p:cNvSpPr/>
          <p:nvPr/>
        </p:nvSpPr>
        <p:spPr>
          <a:xfrm rot="20667063">
            <a:off x="10846" y="316935"/>
            <a:ext cx="3646251" cy="1160006"/>
          </a:xfrm>
          <a:prstGeom prst="irregularSeal2">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800" b="1" dirty="0">
                <a:solidFill>
                  <a:schemeClr val="bg1"/>
                </a:solidFill>
                <a:cs typeface="+mj-cs"/>
              </a:rPr>
              <a:t>مثال تطبيقي</a:t>
            </a:r>
            <a:endParaRPr lang="en-US" sz="2800" dirty="0">
              <a:solidFill>
                <a:schemeClr val="bg1"/>
              </a:solidFill>
            </a:endParaRPr>
          </a:p>
        </p:txBody>
      </p:sp>
    </p:spTree>
    <p:extLst>
      <p:ext uri="{BB962C8B-B14F-4D97-AF65-F5344CB8AC3E}">
        <p14:creationId xmlns:p14="http://schemas.microsoft.com/office/powerpoint/2010/main" val="3388157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FC01F-C9B6-AF43-1E95-554C672E5257}"/>
            </a:ext>
          </a:extLst>
        </p:cNvPr>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18C583D9-E087-2A2C-A6B3-FFD1EF9AC9A6}"/>
              </a:ext>
            </a:extLst>
          </p:cNvPr>
          <p:cNvSpPr/>
          <p:nvPr/>
        </p:nvSpPr>
        <p:spPr>
          <a:xfrm>
            <a:off x="10085962" y="864002"/>
            <a:ext cx="1438882" cy="2287760"/>
          </a:xfrm>
          <a:prstGeom prst="roundRect">
            <a:avLst>
              <a:gd name="adj" fmla="val 8554"/>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وضع الفرضيات</a:t>
            </a:r>
          </a:p>
        </p:txBody>
      </p:sp>
      <p:sp>
        <p:nvSpPr>
          <p:cNvPr id="3" name="Rectangle 1">
            <a:extLst>
              <a:ext uri="{FF2B5EF4-FFF2-40B4-BE49-F238E27FC236}">
                <a16:creationId xmlns:a16="http://schemas.microsoft.com/office/drawing/2014/main" id="{F91AA7FA-14A0-D081-06C7-E68F31EE19C4}"/>
              </a:ext>
            </a:extLst>
          </p:cNvPr>
          <p:cNvSpPr>
            <a:spLocks noChangeArrowheads="1"/>
          </p:cNvSpPr>
          <p:nvPr/>
        </p:nvSpPr>
        <p:spPr bwMode="auto">
          <a:xfrm>
            <a:off x="554477" y="994496"/>
            <a:ext cx="9231549" cy="1844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r"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EG" altLang="en-US" sz="2000" b="1" i="0" u="none" strike="noStrike" cap="none" normalizeH="0" baseline="0" dirty="0">
                <a:ln>
                  <a:noFill/>
                </a:ln>
                <a:solidFill>
                  <a:schemeClr val="tx1"/>
                </a:solidFill>
                <a:effectLst/>
                <a:latin typeface="Arial" panose="020B0604020202020204" pitchFamily="34" charset="0"/>
                <a:cs typeface="+mj-cs"/>
              </a:rPr>
              <a:t>ي</a:t>
            </a:r>
            <a:r>
              <a:rPr kumimoji="0" lang="ar-SA" altLang="en-US" sz="2000" b="1" i="0" u="none" strike="noStrike" cap="none" normalizeH="0" baseline="0" dirty="0">
                <a:ln>
                  <a:noFill/>
                </a:ln>
                <a:solidFill>
                  <a:schemeClr val="tx1"/>
                </a:solidFill>
                <a:effectLst/>
                <a:latin typeface="Arial" panose="020B0604020202020204" pitchFamily="34" charset="0"/>
                <a:cs typeface="+mj-cs"/>
              </a:rPr>
              <a:t>طلب من الطلاب صياغة فرضيات حول أهمية الصدق والأمانة في الحياة اليومية.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r"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طرح أسئلة مثل: "لماذا تعتبر الصدق والأمانة من القيم الهامة؟"، "ما هي العواقب الإيجابية والسلبية للصدق والأمانة على الفرد والمجتمع؟"</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4" name="رابط مستقيم 3">
            <a:extLst>
              <a:ext uri="{FF2B5EF4-FFF2-40B4-BE49-F238E27FC236}">
                <a16:creationId xmlns:a16="http://schemas.microsoft.com/office/drawing/2014/main" id="{01C0CF25-B4B3-4C3D-0625-8A3FA4C55B49}"/>
              </a:ext>
            </a:extLst>
          </p:cNvPr>
          <p:cNvCxnSpPr/>
          <p:nvPr/>
        </p:nvCxnSpPr>
        <p:spPr>
          <a:xfrm flipH="1" flipV="1">
            <a:off x="476653" y="3122577"/>
            <a:ext cx="10894980" cy="0"/>
          </a:xfrm>
          <a:prstGeom prst="line">
            <a:avLst/>
          </a:prstGeom>
          <a:ln w="3810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5" name="مستطيل: زوايا مستديرة 4">
            <a:extLst>
              <a:ext uri="{FF2B5EF4-FFF2-40B4-BE49-F238E27FC236}">
                <a16:creationId xmlns:a16="http://schemas.microsoft.com/office/drawing/2014/main" id="{75BAED9E-1F10-CD07-1B99-A836C1190863}"/>
              </a:ext>
            </a:extLst>
          </p:cNvPr>
          <p:cNvSpPr/>
          <p:nvPr/>
        </p:nvSpPr>
        <p:spPr>
          <a:xfrm>
            <a:off x="10085962" y="3730756"/>
            <a:ext cx="1438882" cy="2287760"/>
          </a:xfrm>
          <a:prstGeom prst="roundRect">
            <a:avLst>
              <a:gd name="adj" fmla="val 8554"/>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اختبار الفرضيات</a:t>
            </a:r>
          </a:p>
        </p:txBody>
      </p:sp>
      <p:sp>
        <p:nvSpPr>
          <p:cNvPr id="6" name="Rectangle 1">
            <a:extLst>
              <a:ext uri="{FF2B5EF4-FFF2-40B4-BE49-F238E27FC236}">
                <a16:creationId xmlns:a16="http://schemas.microsoft.com/office/drawing/2014/main" id="{5C3FAA65-E537-8626-3968-E1B8847C4F8F}"/>
              </a:ext>
            </a:extLst>
          </p:cNvPr>
          <p:cNvSpPr>
            <a:spLocks noChangeArrowheads="1"/>
          </p:cNvSpPr>
          <p:nvPr/>
        </p:nvSpPr>
        <p:spPr bwMode="auto">
          <a:xfrm>
            <a:off x="476653" y="3861249"/>
            <a:ext cx="9309373" cy="1844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Low"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يقسم المعلم الطلاب إلى مجموعات صغيرة ويعطي كل مجموعة مهمة محددة لاختبار فرضياتها.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justLow"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أن تكون المهام عبارة عن تمثيل أدوار، أو كتابة قصة قصيرة، أو تصميم لافتة إعلانية تروج للصدق والأمانة.</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7" name="رابط مستقيم 6">
            <a:extLst>
              <a:ext uri="{FF2B5EF4-FFF2-40B4-BE49-F238E27FC236}">
                <a16:creationId xmlns:a16="http://schemas.microsoft.com/office/drawing/2014/main" id="{384A25C7-C264-F186-640F-FBF17915270A}"/>
              </a:ext>
            </a:extLst>
          </p:cNvPr>
          <p:cNvCxnSpPr/>
          <p:nvPr/>
        </p:nvCxnSpPr>
        <p:spPr>
          <a:xfrm flipH="1" flipV="1">
            <a:off x="476653" y="5989331"/>
            <a:ext cx="10894980" cy="0"/>
          </a:xfrm>
          <a:prstGeom prst="line">
            <a:avLst/>
          </a:prstGeom>
          <a:ln w="3810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8" name="مربع نص 7">
            <a:extLst>
              <a:ext uri="{FF2B5EF4-FFF2-40B4-BE49-F238E27FC236}">
                <a16:creationId xmlns:a16="http://schemas.microsoft.com/office/drawing/2014/main" id="{3EAE71A4-D25D-D2EC-C342-FE108CD7435F}"/>
              </a:ext>
            </a:extLst>
          </p:cNvPr>
          <p:cNvSpPr txBox="1"/>
          <p:nvPr/>
        </p:nvSpPr>
        <p:spPr>
          <a:xfrm>
            <a:off x="10372522" y="1131650"/>
            <a:ext cx="865762" cy="584775"/>
          </a:xfrm>
          <a:prstGeom prst="rect">
            <a:avLst/>
          </a:prstGeom>
          <a:noFill/>
        </p:spPr>
        <p:txBody>
          <a:bodyPr wrap="square" rtlCol="0">
            <a:spAutoFit/>
          </a:bodyPr>
          <a:lstStyle/>
          <a:p>
            <a:pPr algn="ctr"/>
            <a:r>
              <a:rPr lang="ar-EG" sz="3200" b="1" dirty="0">
                <a:solidFill>
                  <a:schemeClr val="bg1"/>
                </a:solidFill>
              </a:rPr>
              <a:t>04</a:t>
            </a:r>
            <a:endParaRPr lang="en-US" sz="3200" b="1" dirty="0">
              <a:solidFill>
                <a:schemeClr val="bg1"/>
              </a:solidFill>
            </a:endParaRPr>
          </a:p>
        </p:txBody>
      </p:sp>
      <p:sp>
        <p:nvSpPr>
          <p:cNvPr id="9" name="مربع نص 8">
            <a:extLst>
              <a:ext uri="{FF2B5EF4-FFF2-40B4-BE49-F238E27FC236}">
                <a16:creationId xmlns:a16="http://schemas.microsoft.com/office/drawing/2014/main" id="{0EE96F06-DBCF-E9E4-1C17-641B104BB10B}"/>
              </a:ext>
            </a:extLst>
          </p:cNvPr>
          <p:cNvSpPr txBox="1"/>
          <p:nvPr/>
        </p:nvSpPr>
        <p:spPr>
          <a:xfrm>
            <a:off x="10372522" y="3971179"/>
            <a:ext cx="865762" cy="584775"/>
          </a:xfrm>
          <a:prstGeom prst="rect">
            <a:avLst/>
          </a:prstGeom>
          <a:noFill/>
        </p:spPr>
        <p:txBody>
          <a:bodyPr wrap="square" rtlCol="0">
            <a:spAutoFit/>
          </a:bodyPr>
          <a:lstStyle/>
          <a:p>
            <a:pPr algn="ctr"/>
            <a:r>
              <a:rPr lang="ar-EG" sz="3200" b="1" dirty="0">
                <a:solidFill>
                  <a:schemeClr val="bg1"/>
                </a:solidFill>
              </a:rPr>
              <a:t>05</a:t>
            </a:r>
            <a:endParaRPr lang="en-US" sz="3200" b="1" dirty="0">
              <a:solidFill>
                <a:schemeClr val="bg1"/>
              </a:solidFill>
            </a:endParaRPr>
          </a:p>
        </p:txBody>
      </p:sp>
      <p:sp>
        <p:nvSpPr>
          <p:cNvPr id="10" name="انفجار: 14 نقطة 9">
            <a:extLst>
              <a:ext uri="{FF2B5EF4-FFF2-40B4-BE49-F238E27FC236}">
                <a16:creationId xmlns:a16="http://schemas.microsoft.com/office/drawing/2014/main" id="{854661FE-840A-DA86-A00F-B95F0AC18141}"/>
              </a:ext>
            </a:extLst>
          </p:cNvPr>
          <p:cNvSpPr/>
          <p:nvPr/>
        </p:nvSpPr>
        <p:spPr>
          <a:xfrm rot="20667063">
            <a:off x="10846" y="316935"/>
            <a:ext cx="3646251" cy="1160006"/>
          </a:xfrm>
          <a:prstGeom prst="irregularSeal2">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800" b="1" dirty="0">
                <a:solidFill>
                  <a:schemeClr val="bg1"/>
                </a:solidFill>
                <a:cs typeface="+mj-cs"/>
              </a:rPr>
              <a:t>مثال تطبيقي</a:t>
            </a:r>
            <a:endParaRPr lang="en-US" sz="2800" dirty="0">
              <a:solidFill>
                <a:schemeClr val="bg1"/>
              </a:solidFill>
            </a:endParaRPr>
          </a:p>
        </p:txBody>
      </p:sp>
    </p:spTree>
    <p:extLst>
      <p:ext uri="{BB962C8B-B14F-4D97-AF65-F5344CB8AC3E}">
        <p14:creationId xmlns:p14="http://schemas.microsoft.com/office/powerpoint/2010/main" val="1385908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CE93A-BDA6-8B5C-3B2B-A626BDCD5A19}"/>
            </a:ext>
          </a:extLst>
        </p:cNvPr>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96D438C7-16F0-A17B-B3E3-9E002186420C}"/>
              </a:ext>
            </a:extLst>
          </p:cNvPr>
          <p:cNvSpPr/>
          <p:nvPr/>
        </p:nvSpPr>
        <p:spPr>
          <a:xfrm>
            <a:off x="10085962" y="864002"/>
            <a:ext cx="1438882" cy="2287760"/>
          </a:xfrm>
          <a:prstGeom prst="roundRect">
            <a:avLst>
              <a:gd name="adj" fmla="val 8554"/>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التوصل إلى حلول</a:t>
            </a:r>
          </a:p>
        </p:txBody>
      </p:sp>
      <p:sp>
        <p:nvSpPr>
          <p:cNvPr id="3" name="Rectangle 1">
            <a:extLst>
              <a:ext uri="{FF2B5EF4-FFF2-40B4-BE49-F238E27FC236}">
                <a16:creationId xmlns:a16="http://schemas.microsoft.com/office/drawing/2014/main" id="{2A025E89-BAF6-752C-C78E-FECD5DAD461C}"/>
              </a:ext>
            </a:extLst>
          </p:cNvPr>
          <p:cNvSpPr>
            <a:spLocks noChangeArrowheads="1"/>
          </p:cNvSpPr>
          <p:nvPr/>
        </p:nvSpPr>
        <p:spPr bwMode="auto">
          <a:xfrm>
            <a:off x="554475" y="1486562"/>
            <a:ext cx="9231549" cy="1229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r"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EG" altLang="en-US" sz="2000" b="1" i="0" u="none" strike="noStrike" cap="none" normalizeH="0" baseline="0" dirty="0">
                <a:ln>
                  <a:noFill/>
                </a:ln>
                <a:solidFill>
                  <a:schemeClr val="tx1"/>
                </a:solidFill>
                <a:effectLst/>
                <a:latin typeface="Arial" panose="020B0604020202020204" pitchFamily="34" charset="0"/>
                <a:cs typeface="+mj-cs"/>
              </a:rPr>
              <a:t>يعرض كل فريق نتائج عمله ويناقشها مع بقية الطلاب.</a:t>
            </a:r>
          </a:p>
          <a:p>
            <a:pPr marL="285750" marR="0" lvl="0" indent="-285750" algn="r"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EG" altLang="en-US" sz="2000" b="1" i="0" u="none" strike="noStrike" cap="none" normalizeH="0" baseline="0" dirty="0">
                <a:ln>
                  <a:noFill/>
                </a:ln>
                <a:solidFill>
                  <a:schemeClr val="tx1"/>
                </a:solidFill>
                <a:effectLst/>
                <a:latin typeface="Arial" panose="020B0604020202020204" pitchFamily="34" charset="0"/>
                <a:cs typeface="+mj-cs"/>
              </a:rPr>
              <a:t>يصل الطلاب إلى اتفاق حول أهمية الصدق والأمانة وكيف يمكن تطبيقها في حياتهم اليومية.</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4" name="رابط مستقيم 3">
            <a:extLst>
              <a:ext uri="{FF2B5EF4-FFF2-40B4-BE49-F238E27FC236}">
                <a16:creationId xmlns:a16="http://schemas.microsoft.com/office/drawing/2014/main" id="{F377B6AD-ADD5-5856-28D7-3C4C125D89E3}"/>
              </a:ext>
            </a:extLst>
          </p:cNvPr>
          <p:cNvCxnSpPr/>
          <p:nvPr/>
        </p:nvCxnSpPr>
        <p:spPr>
          <a:xfrm flipH="1" flipV="1">
            <a:off x="476653" y="3142033"/>
            <a:ext cx="10894980" cy="0"/>
          </a:xfrm>
          <a:prstGeom prst="line">
            <a:avLst/>
          </a:prstGeom>
          <a:ln w="3810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5" name="مستطيل: زوايا مستديرة 4">
            <a:extLst>
              <a:ext uri="{FF2B5EF4-FFF2-40B4-BE49-F238E27FC236}">
                <a16:creationId xmlns:a16="http://schemas.microsoft.com/office/drawing/2014/main" id="{0A400515-D9E4-A7E8-681F-7E1BAC7185DA}"/>
              </a:ext>
            </a:extLst>
          </p:cNvPr>
          <p:cNvSpPr/>
          <p:nvPr/>
        </p:nvSpPr>
        <p:spPr>
          <a:xfrm>
            <a:off x="10085962" y="3730756"/>
            <a:ext cx="1438882" cy="2287760"/>
          </a:xfrm>
          <a:prstGeom prst="roundRect">
            <a:avLst>
              <a:gd name="adj" fmla="val 8554"/>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تعميم النتائج</a:t>
            </a:r>
          </a:p>
        </p:txBody>
      </p:sp>
      <p:sp>
        <p:nvSpPr>
          <p:cNvPr id="6" name="Rectangle 1">
            <a:extLst>
              <a:ext uri="{FF2B5EF4-FFF2-40B4-BE49-F238E27FC236}">
                <a16:creationId xmlns:a16="http://schemas.microsoft.com/office/drawing/2014/main" id="{8C0C7E25-2E66-F914-753F-123BA9C1633F}"/>
              </a:ext>
            </a:extLst>
          </p:cNvPr>
          <p:cNvSpPr>
            <a:spLocks noChangeArrowheads="1"/>
          </p:cNvSpPr>
          <p:nvPr/>
        </p:nvSpPr>
        <p:spPr bwMode="auto">
          <a:xfrm>
            <a:off x="515564" y="4460855"/>
            <a:ext cx="9309373" cy="1229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Low"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يطلب المعلم من الطلاب صياغة مجموعة من القواعد أو المبادئ التي تحكم السلوك الصادق والأمين.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justLow"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للطلاب تصميم ملصق أو كتابة قصيدة تعبر عن فهمهم لأهمية هذه القيم.</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7" name="رابط مستقيم 6">
            <a:extLst>
              <a:ext uri="{FF2B5EF4-FFF2-40B4-BE49-F238E27FC236}">
                <a16:creationId xmlns:a16="http://schemas.microsoft.com/office/drawing/2014/main" id="{A4A99488-C614-9755-5367-58CE154ABDBB}"/>
              </a:ext>
            </a:extLst>
          </p:cNvPr>
          <p:cNvCxnSpPr/>
          <p:nvPr/>
        </p:nvCxnSpPr>
        <p:spPr>
          <a:xfrm flipH="1" flipV="1">
            <a:off x="476653" y="6008787"/>
            <a:ext cx="10894980" cy="0"/>
          </a:xfrm>
          <a:prstGeom prst="line">
            <a:avLst/>
          </a:prstGeom>
          <a:ln w="38100">
            <a:solidFill>
              <a:schemeClr val="accent5">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8" name="مربع نص 7">
            <a:extLst>
              <a:ext uri="{FF2B5EF4-FFF2-40B4-BE49-F238E27FC236}">
                <a16:creationId xmlns:a16="http://schemas.microsoft.com/office/drawing/2014/main" id="{DABF8AFA-117E-0094-0E0C-D2105D8AD0B0}"/>
              </a:ext>
            </a:extLst>
          </p:cNvPr>
          <p:cNvSpPr txBox="1"/>
          <p:nvPr/>
        </p:nvSpPr>
        <p:spPr>
          <a:xfrm>
            <a:off x="10372522" y="1131650"/>
            <a:ext cx="865762" cy="584775"/>
          </a:xfrm>
          <a:prstGeom prst="rect">
            <a:avLst/>
          </a:prstGeom>
          <a:noFill/>
        </p:spPr>
        <p:txBody>
          <a:bodyPr wrap="square" rtlCol="0">
            <a:spAutoFit/>
          </a:bodyPr>
          <a:lstStyle/>
          <a:p>
            <a:pPr algn="ctr"/>
            <a:r>
              <a:rPr lang="ar-EG" sz="3200" b="1" dirty="0">
                <a:solidFill>
                  <a:schemeClr val="bg1"/>
                </a:solidFill>
              </a:rPr>
              <a:t>06</a:t>
            </a:r>
            <a:endParaRPr lang="en-US" sz="3200" b="1" dirty="0">
              <a:solidFill>
                <a:schemeClr val="bg1"/>
              </a:solidFill>
            </a:endParaRPr>
          </a:p>
        </p:txBody>
      </p:sp>
      <p:sp>
        <p:nvSpPr>
          <p:cNvPr id="9" name="مربع نص 8">
            <a:extLst>
              <a:ext uri="{FF2B5EF4-FFF2-40B4-BE49-F238E27FC236}">
                <a16:creationId xmlns:a16="http://schemas.microsoft.com/office/drawing/2014/main" id="{299587A5-1FB0-8E5B-8A6D-6F0537DD53A3}"/>
              </a:ext>
            </a:extLst>
          </p:cNvPr>
          <p:cNvSpPr txBox="1"/>
          <p:nvPr/>
        </p:nvSpPr>
        <p:spPr>
          <a:xfrm>
            <a:off x="10372522" y="3971179"/>
            <a:ext cx="865762" cy="584775"/>
          </a:xfrm>
          <a:prstGeom prst="rect">
            <a:avLst/>
          </a:prstGeom>
          <a:noFill/>
        </p:spPr>
        <p:txBody>
          <a:bodyPr wrap="square" rtlCol="0">
            <a:spAutoFit/>
          </a:bodyPr>
          <a:lstStyle/>
          <a:p>
            <a:pPr algn="ctr"/>
            <a:r>
              <a:rPr lang="ar-EG" sz="3200" b="1" dirty="0">
                <a:solidFill>
                  <a:schemeClr val="bg1"/>
                </a:solidFill>
              </a:rPr>
              <a:t>07</a:t>
            </a:r>
            <a:endParaRPr lang="en-US" sz="3200" b="1" dirty="0">
              <a:solidFill>
                <a:schemeClr val="bg1"/>
              </a:solidFill>
            </a:endParaRPr>
          </a:p>
        </p:txBody>
      </p:sp>
      <p:sp>
        <p:nvSpPr>
          <p:cNvPr id="10" name="انفجار: 14 نقطة 9">
            <a:extLst>
              <a:ext uri="{FF2B5EF4-FFF2-40B4-BE49-F238E27FC236}">
                <a16:creationId xmlns:a16="http://schemas.microsoft.com/office/drawing/2014/main" id="{6955D448-3541-152A-FF2D-C0B8843D5E94}"/>
              </a:ext>
            </a:extLst>
          </p:cNvPr>
          <p:cNvSpPr/>
          <p:nvPr/>
        </p:nvSpPr>
        <p:spPr>
          <a:xfrm rot="20667063">
            <a:off x="10846" y="316935"/>
            <a:ext cx="3646251" cy="1160006"/>
          </a:xfrm>
          <a:prstGeom prst="irregularSeal2">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800" b="1" dirty="0">
                <a:solidFill>
                  <a:schemeClr val="bg1"/>
                </a:solidFill>
                <a:cs typeface="+mj-cs"/>
              </a:rPr>
              <a:t>مثال تطبيقي</a:t>
            </a:r>
            <a:endParaRPr lang="en-US" sz="2800" dirty="0">
              <a:solidFill>
                <a:schemeClr val="bg1"/>
              </a:solidFill>
            </a:endParaRPr>
          </a:p>
        </p:txBody>
      </p:sp>
    </p:spTree>
    <p:extLst>
      <p:ext uri="{BB962C8B-B14F-4D97-AF65-F5344CB8AC3E}">
        <p14:creationId xmlns:p14="http://schemas.microsoft.com/office/powerpoint/2010/main" val="3194004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4EF22-5E66-E09B-0180-39E210F79C8E}"/>
            </a:ext>
          </a:extLst>
        </p:cNvPr>
        <p:cNvGrpSpPr/>
        <p:nvPr/>
      </p:nvGrpSpPr>
      <p:grpSpPr>
        <a:xfrm>
          <a:off x="0" y="0"/>
          <a:ext cx="0" cy="0"/>
          <a:chOff x="0" y="0"/>
          <a:chExt cx="0" cy="0"/>
        </a:xfrm>
      </p:grpSpPr>
      <p:sp>
        <p:nvSpPr>
          <p:cNvPr id="4" name="نجمة: 32 نقطة 3">
            <a:extLst>
              <a:ext uri="{FF2B5EF4-FFF2-40B4-BE49-F238E27FC236}">
                <a16:creationId xmlns:a16="http://schemas.microsoft.com/office/drawing/2014/main" id="{DDF3A612-C256-E138-E07C-463CF2A59EA2}"/>
              </a:ext>
            </a:extLst>
          </p:cNvPr>
          <p:cNvSpPr/>
          <p:nvPr/>
        </p:nvSpPr>
        <p:spPr>
          <a:xfrm>
            <a:off x="3264440" y="301558"/>
            <a:ext cx="5663119" cy="2722959"/>
          </a:xfrm>
          <a:prstGeom prst="star32">
            <a:avLst>
              <a:gd name="adj" fmla="val 44773"/>
            </a:avLst>
          </a:prstGeom>
          <a:solidFill>
            <a:schemeClr val="accent3">
              <a:lumMod val="75000"/>
            </a:schemeClr>
          </a:solidFill>
          <a:ln>
            <a:noFill/>
          </a:ln>
          <a:effectLst>
            <a:outerShdw blurRad="127000" dist="76200" dir="8400000" sx="104000" sy="104000" algn="t" rotWithShape="0">
              <a:prstClr val="black">
                <a:alpha val="34000"/>
              </a:prstClr>
            </a:outerShdw>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5024" tIns="205024" rIns="205024" bIns="205024" numCol="1" spcCol="1270" anchor="ctr" anchorCtr="0">
            <a:noAutofit/>
          </a:bodyPr>
          <a:lstStyle/>
          <a:p>
            <a:pPr algn="ctr" defTabSz="711200">
              <a:lnSpc>
                <a:spcPct val="90000"/>
              </a:lnSpc>
              <a:spcBef>
                <a:spcPct val="0"/>
              </a:spcBef>
              <a:spcAft>
                <a:spcPct val="35000"/>
              </a:spcAft>
            </a:pPr>
            <a:endParaRPr lang="en-US" sz="1600" b="1"/>
          </a:p>
        </p:txBody>
      </p:sp>
      <p:sp>
        <p:nvSpPr>
          <p:cNvPr id="6" name="مربع نص 5">
            <a:extLst>
              <a:ext uri="{FF2B5EF4-FFF2-40B4-BE49-F238E27FC236}">
                <a16:creationId xmlns:a16="http://schemas.microsoft.com/office/drawing/2014/main" id="{E8FB3DD3-AA5F-F01F-1E84-1A4343F03D2D}"/>
              </a:ext>
            </a:extLst>
          </p:cNvPr>
          <p:cNvSpPr txBox="1"/>
          <p:nvPr/>
        </p:nvSpPr>
        <p:spPr>
          <a:xfrm>
            <a:off x="4406630" y="878207"/>
            <a:ext cx="3536204" cy="1569660"/>
          </a:xfrm>
          <a:prstGeom prst="rect">
            <a:avLst/>
          </a:prstGeom>
          <a:noFill/>
        </p:spPr>
        <p:txBody>
          <a:bodyPr wrap="square">
            <a:spAutoFit/>
          </a:bodyPr>
          <a:lstStyle/>
          <a:p>
            <a:pPr algn="ctr"/>
            <a:r>
              <a:rPr lang="ar-EG" sz="3200" dirty="0">
                <a:solidFill>
                  <a:schemeClr val="bg1"/>
                </a:solidFill>
                <a:cs typeface="PT Bold Heading" panose="02010400000000000000" pitchFamily="2" charset="-78"/>
              </a:rPr>
              <a:t>تعزيز التعلم النشط باستخدام حل المشكلات</a:t>
            </a:r>
            <a:endParaRPr lang="en-US" sz="3200" dirty="0">
              <a:solidFill>
                <a:schemeClr val="bg1"/>
              </a:solidFill>
              <a:cs typeface="PT Bold Heading" panose="02010400000000000000" pitchFamily="2" charset="-78"/>
            </a:endParaRPr>
          </a:p>
        </p:txBody>
      </p:sp>
      <p:sp>
        <p:nvSpPr>
          <p:cNvPr id="11" name="مربع نص 10">
            <a:extLst>
              <a:ext uri="{FF2B5EF4-FFF2-40B4-BE49-F238E27FC236}">
                <a16:creationId xmlns:a16="http://schemas.microsoft.com/office/drawing/2014/main" id="{3E4584F7-6EA3-E549-0995-350CCDF74554}"/>
              </a:ext>
            </a:extLst>
          </p:cNvPr>
          <p:cNvSpPr txBox="1"/>
          <p:nvPr/>
        </p:nvSpPr>
        <p:spPr>
          <a:xfrm>
            <a:off x="1270470" y="3193385"/>
            <a:ext cx="9651056" cy="1319464"/>
          </a:xfrm>
          <a:prstGeom prst="rect">
            <a:avLst/>
          </a:prstGeom>
          <a:noFill/>
        </p:spPr>
        <p:txBody>
          <a:bodyPr wrap="square">
            <a:spAutoFit/>
          </a:bodyPr>
          <a:lstStyle/>
          <a:p>
            <a:pPr algn="ctr">
              <a:lnSpc>
                <a:spcPct val="150000"/>
              </a:lnSpc>
            </a:pPr>
            <a:r>
              <a:rPr lang="ar-EG" sz="2800" b="1" dirty="0">
                <a:solidFill>
                  <a:schemeClr val="accent3">
                    <a:lumMod val="75000"/>
                  </a:schemeClr>
                </a:solidFill>
                <a:cs typeface="+mj-cs"/>
              </a:rPr>
              <a:t>مثال تطبيقي على استخدام طريقة حل المشكلات في تعزيز التعلم النشط في تدريس موضوع (التنمية المستدامة)</a:t>
            </a:r>
            <a:endParaRPr lang="en-US" sz="2800" b="1" dirty="0">
              <a:solidFill>
                <a:schemeClr val="accent3">
                  <a:lumMod val="75000"/>
                </a:schemeClr>
              </a:solidFill>
              <a:cs typeface="+mj-cs"/>
            </a:endParaRPr>
          </a:p>
        </p:txBody>
      </p:sp>
      <p:pic>
        <p:nvPicPr>
          <p:cNvPr id="8194" name="Picture 2">
            <a:extLst>
              <a:ext uri="{FF2B5EF4-FFF2-40B4-BE49-F238E27FC236}">
                <a16:creationId xmlns:a16="http://schemas.microsoft.com/office/drawing/2014/main" id="{F8954331-7415-6575-93DC-4BE61E1B7C8F}"/>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5135038" y="4681717"/>
            <a:ext cx="1921923" cy="19219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53657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6E5F1-C951-5DD1-985F-D2467FD1AE20}"/>
            </a:ext>
          </a:extLst>
        </p:cNvPr>
        <p:cNvGrpSpPr/>
        <p:nvPr/>
      </p:nvGrpSpPr>
      <p:grpSpPr>
        <a:xfrm>
          <a:off x="0" y="0"/>
          <a:ext cx="0" cy="0"/>
          <a:chOff x="0" y="0"/>
          <a:chExt cx="0" cy="0"/>
        </a:xfrm>
      </p:grpSpPr>
      <p:sp>
        <p:nvSpPr>
          <p:cNvPr id="4" name="مستطيل: زوايا مستديرة 3">
            <a:extLst>
              <a:ext uri="{FF2B5EF4-FFF2-40B4-BE49-F238E27FC236}">
                <a16:creationId xmlns:a16="http://schemas.microsoft.com/office/drawing/2014/main" id="{86A545D7-7E54-6C34-AB81-3F7325261C1A}"/>
              </a:ext>
            </a:extLst>
          </p:cNvPr>
          <p:cNvSpPr/>
          <p:nvPr/>
        </p:nvSpPr>
        <p:spPr>
          <a:xfrm>
            <a:off x="3657600" y="351525"/>
            <a:ext cx="6340813" cy="632298"/>
          </a:xfrm>
          <a:prstGeom prst="roundRect">
            <a:avLst/>
          </a:prstGeom>
          <a:solidFill>
            <a:srgbClr val="1F83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400" b="1" dirty="0"/>
              <a:t>موضوع الدرس (التنمية المستدامة في مجتمعنا المحلي)</a:t>
            </a:r>
            <a:endParaRPr lang="en-US" sz="2400" b="1" dirty="0"/>
          </a:p>
        </p:txBody>
      </p:sp>
      <p:sp>
        <p:nvSpPr>
          <p:cNvPr id="6" name="مربع نص 5">
            <a:extLst>
              <a:ext uri="{FF2B5EF4-FFF2-40B4-BE49-F238E27FC236}">
                <a16:creationId xmlns:a16="http://schemas.microsoft.com/office/drawing/2014/main" id="{E68B692C-75DD-FC4A-6D8F-D75D73FFB545}"/>
              </a:ext>
            </a:extLst>
          </p:cNvPr>
          <p:cNvSpPr txBox="1"/>
          <p:nvPr/>
        </p:nvSpPr>
        <p:spPr>
          <a:xfrm>
            <a:off x="2431915" y="1170034"/>
            <a:ext cx="9005380" cy="1144159"/>
          </a:xfrm>
          <a:prstGeom prst="rect">
            <a:avLst/>
          </a:prstGeom>
          <a:noFill/>
        </p:spPr>
        <p:txBody>
          <a:bodyPr wrap="square">
            <a:spAutoFit/>
          </a:bodyPr>
          <a:lstStyle>
            <a:defPPr>
              <a:defRPr lang="en-US"/>
            </a:defPPr>
            <a:lvl1pPr algn="ctr">
              <a:lnSpc>
                <a:spcPct val="150000"/>
              </a:lnSpc>
              <a:defRPr sz="2400" b="1">
                <a:cs typeface="+mj-cs"/>
              </a:defRPr>
            </a:lvl1pPr>
          </a:lstStyle>
          <a:p>
            <a:pPr algn="justLow"/>
            <a:r>
              <a:rPr lang="ar-EG" dirty="0"/>
              <a:t>الهدف: تعزيز فهم الطلاب لمفهوم التنمية المستدامة وتشجيعهم على المشاركة الفعالة في حل المشكلات البيئية والاجتماعية في مجتمعهم.</a:t>
            </a:r>
            <a:endParaRPr lang="en-US" dirty="0"/>
          </a:p>
        </p:txBody>
      </p:sp>
      <p:sp>
        <p:nvSpPr>
          <p:cNvPr id="7" name="مربع نص 6">
            <a:extLst>
              <a:ext uri="{FF2B5EF4-FFF2-40B4-BE49-F238E27FC236}">
                <a16:creationId xmlns:a16="http://schemas.microsoft.com/office/drawing/2014/main" id="{78260343-0D82-5615-A5FC-E6FABB843B4F}"/>
              </a:ext>
            </a:extLst>
          </p:cNvPr>
          <p:cNvSpPr txBox="1"/>
          <p:nvPr/>
        </p:nvSpPr>
        <p:spPr>
          <a:xfrm>
            <a:off x="963039" y="2367184"/>
            <a:ext cx="10474256" cy="590162"/>
          </a:xfrm>
          <a:prstGeom prst="rect">
            <a:avLst/>
          </a:prstGeom>
          <a:noFill/>
        </p:spPr>
        <p:txBody>
          <a:bodyPr wrap="square">
            <a:spAutoFit/>
          </a:bodyPr>
          <a:lstStyle>
            <a:defPPr>
              <a:defRPr lang="en-US"/>
            </a:defPPr>
            <a:lvl1pPr algn="ctr">
              <a:lnSpc>
                <a:spcPct val="150000"/>
              </a:lnSpc>
              <a:defRPr sz="2400" b="1">
                <a:cs typeface="+mj-cs"/>
              </a:defRPr>
            </a:lvl1pPr>
          </a:lstStyle>
          <a:p>
            <a:pPr algn="justLow"/>
            <a:r>
              <a:rPr lang="ar-EG" dirty="0"/>
              <a:t>خطوات استخدام حل المشكلات في الدرس:</a:t>
            </a:r>
            <a:endParaRPr lang="en-US" dirty="0"/>
          </a:p>
        </p:txBody>
      </p:sp>
      <p:sp>
        <p:nvSpPr>
          <p:cNvPr id="8" name="مستطيل: زوايا مستديرة 7">
            <a:extLst>
              <a:ext uri="{FF2B5EF4-FFF2-40B4-BE49-F238E27FC236}">
                <a16:creationId xmlns:a16="http://schemas.microsoft.com/office/drawing/2014/main" id="{71FF9415-E2CE-16B7-9856-F99F0A9C01BC}"/>
              </a:ext>
            </a:extLst>
          </p:cNvPr>
          <p:cNvSpPr/>
          <p:nvPr/>
        </p:nvSpPr>
        <p:spPr>
          <a:xfrm>
            <a:off x="9998413" y="3208370"/>
            <a:ext cx="1438882" cy="2287760"/>
          </a:xfrm>
          <a:prstGeom prst="roundRect">
            <a:avLst>
              <a:gd name="adj" fmla="val 8554"/>
            </a:avLst>
          </a:prstGeom>
          <a:solidFill>
            <a:srgbClr val="1F83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400" b="1" dirty="0"/>
          </a:p>
          <a:p>
            <a:pPr algn="ctr"/>
            <a:r>
              <a:rPr lang="ar-EG" sz="2400" b="1" dirty="0"/>
              <a:t>طرح المشكلة</a:t>
            </a:r>
          </a:p>
        </p:txBody>
      </p:sp>
      <p:sp>
        <p:nvSpPr>
          <p:cNvPr id="10" name="Rectangle 1">
            <a:extLst>
              <a:ext uri="{FF2B5EF4-FFF2-40B4-BE49-F238E27FC236}">
                <a16:creationId xmlns:a16="http://schemas.microsoft.com/office/drawing/2014/main" id="{0AAD101E-352B-3B90-ECBF-04B7AEDD2B2B}"/>
              </a:ext>
            </a:extLst>
          </p:cNvPr>
          <p:cNvSpPr>
            <a:spLocks noChangeArrowheads="1"/>
          </p:cNvSpPr>
          <p:nvPr/>
        </p:nvSpPr>
        <p:spPr bwMode="auto">
          <a:xfrm>
            <a:off x="820771" y="3503150"/>
            <a:ext cx="8891082" cy="1575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r" defTabSz="914400" eaLnBrk="0" fontAlgn="base" latinLnBrk="0" hangingPunct="0">
              <a:lnSpc>
                <a:spcPct val="150000"/>
              </a:lnSpc>
              <a:spcBef>
                <a:spcPts val="600"/>
              </a:spcBef>
              <a:spcAft>
                <a:spcPts val="60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يبدأ المعلم بطرح سؤال مفتوح مثل: "ما هي أكبر التحديات التي تواجه مجتمعنا المحلي؟" يمكن أن تتضمن هذه التحديات: تلوث البيئة، النفايات، نقص المياه، البطالة، الفقر، وغيرها.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r" defTabSz="914400" eaLnBrk="0" fontAlgn="base" latinLnBrk="0" hangingPunct="0">
              <a:lnSpc>
                <a:spcPct val="150000"/>
              </a:lnSpc>
              <a:spcBef>
                <a:spcPts val="600"/>
              </a:spcBef>
              <a:spcAft>
                <a:spcPts val="60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يشجع الطلاب على التفكير في هذه التحديات وتحديد مشكلة محددة يرغبون في دراستها.</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13" name="رابط مستقيم 12">
            <a:extLst>
              <a:ext uri="{FF2B5EF4-FFF2-40B4-BE49-F238E27FC236}">
                <a16:creationId xmlns:a16="http://schemas.microsoft.com/office/drawing/2014/main" id="{C2AE2662-FF0F-FC6C-430E-69292E5F24F3}"/>
              </a:ext>
            </a:extLst>
          </p:cNvPr>
          <p:cNvCxnSpPr/>
          <p:nvPr/>
        </p:nvCxnSpPr>
        <p:spPr>
          <a:xfrm flipH="1" flipV="1">
            <a:off x="389104" y="5476673"/>
            <a:ext cx="10894980" cy="0"/>
          </a:xfrm>
          <a:prstGeom prst="line">
            <a:avLst/>
          </a:prstGeom>
          <a:ln w="38100">
            <a:solidFill>
              <a:srgbClr val="1F832D"/>
            </a:solidFill>
          </a:ln>
        </p:spPr>
        <p:style>
          <a:lnRef idx="2">
            <a:schemeClr val="accent1"/>
          </a:lnRef>
          <a:fillRef idx="0">
            <a:schemeClr val="accent1"/>
          </a:fillRef>
          <a:effectRef idx="1">
            <a:schemeClr val="accent1"/>
          </a:effectRef>
          <a:fontRef idx="minor">
            <a:schemeClr val="tx1"/>
          </a:fontRef>
        </p:style>
      </p:cxnSp>
      <p:sp>
        <p:nvSpPr>
          <p:cNvPr id="15" name="مربع نص 14">
            <a:extLst>
              <a:ext uri="{FF2B5EF4-FFF2-40B4-BE49-F238E27FC236}">
                <a16:creationId xmlns:a16="http://schemas.microsoft.com/office/drawing/2014/main" id="{C94C0826-98E5-7B6D-EE7C-F247FBC3F599}"/>
              </a:ext>
            </a:extLst>
          </p:cNvPr>
          <p:cNvSpPr txBox="1"/>
          <p:nvPr/>
        </p:nvSpPr>
        <p:spPr>
          <a:xfrm>
            <a:off x="10284973" y="3411171"/>
            <a:ext cx="865762" cy="584775"/>
          </a:xfrm>
          <a:prstGeom prst="rect">
            <a:avLst/>
          </a:prstGeom>
          <a:noFill/>
        </p:spPr>
        <p:txBody>
          <a:bodyPr wrap="square" rtlCol="0">
            <a:spAutoFit/>
          </a:bodyPr>
          <a:lstStyle/>
          <a:p>
            <a:pPr algn="ctr"/>
            <a:r>
              <a:rPr lang="ar-EG" sz="3200" b="1" dirty="0">
                <a:solidFill>
                  <a:schemeClr val="bg1"/>
                </a:solidFill>
              </a:rPr>
              <a:t>01</a:t>
            </a:r>
            <a:endParaRPr lang="en-US" sz="3200" b="1" dirty="0">
              <a:solidFill>
                <a:schemeClr val="bg1"/>
              </a:solidFill>
            </a:endParaRPr>
          </a:p>
        </p:txBody>
      </p:sp>
      <p:sp>
        <p:nvSpPr>
          <p:cNvPr id="17" name="انفجار: 14 نقطة 16">
            <a:extLst>
              <a:ext uri="{FF2B5EF4-FFF2-40B4-BE49-F238E27FC236}">
                <a16:creationId xmlns:a16="http://schemas.microsoft.com/office/drawing/2014/main" id="{D9DDBE18-8D7E-CF85-82CF-9AD513A78296}"/>
              </a:ext>
            </a:extLst>
          </p:cNvPr>
          <p:cNvSpPr/>
          <p:nvPr/>
        </p:nvSpPr>
        <p:spPr>
          <a:xfrm rot="20667063">
            <a:off x="10846" y="316935"/>
            <a:ext cx="3646251" cy="1160006"/>
          </a:xfrm>
          <a:prstGeom prst="irregularSeal2">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800" b="1" dirty="0">
                <a:solidFill>
                  <a:schemeClr val="bg1"/>
                </a:solidFill>
                <a:cs typeface="+mj-cs"/>
              </a:rPr>
              <a:t>مثال تطبيقي</a:t>
            </a:r>
            <a:endParaRPr lang="en-US" sz="2800" dirty="0">
              <a:solidFill>
                <a:schemeClr val="bg1"/>
              </a:solidFill>
            </a:endParaRPr>
          </a:p>
        </p:txBody>
      </p:sp>
    </p:spTree>
    <p:extLst>
      <p:ext uri="{BB962C8B-B14F-4D97-AF65-F5344CB8AC3E}">
        <p14:creationId xmlns:p14="http://schemas.microsoft.com/office/powerpoint/2010/main" val="3984133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335B3-5550-769F-D81F-4CAF59C4D7A3}"/>
            </a:ext>
          </a:extLst>
        </p:cNvPr>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7CE9A9D3-80C8-29EB-B190-B6DD4CE04E94}"/>
              </a:ext>
            </a:extLst>
          </p:cNvPr>
          <p:cNvSpPr/>
          <p:nvPr/>
        </p:nvSpPr>
        <p:spPr>
          <a:xfrm>
            <a:off x="10085962" y="864002"/>
            <a:ext cx="1438882" cy="2287760"/>
          </a:xfrm>
          <a:prstGeom prst="roundRect">
            <a:avLst>
              <a:gd name="adj" fmla="val 8554"/>
            </a:avLst>
          </a:prstGeom>
          <a:solidFill>
            <a:srgbClr val="1F83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400" b="1" dirty="0"/>
          </a:p>
          <a:p>
            <a:pPr algn="ctr"/>
            <a:r>
              <a:rPr lang="ar-EG" sz="2400" b="1" dirty="0"/>
              <a:t>جمع المعلومات</a:t>
            </a:r>
          </a:p>
        </p:txBody>
      </p:sp>
      <p:sp>
        <p:nvSpPr>
          <p:cNvPr id="3" name="Rectangle 1">
            <a:extLst>
              <a:ext uri="{FF2B5EF4-FFF2-40B4-BE49-F238E27FC236}">
                <a16:creationId xmlns:a16="http://schemas.microsoft.com/office/drawing/2014/main" id="{9B69302A-9C88-F523-9602-7D66B30530E6}"/>
              </a:ext>
            </a:extLst>
          </p:cNvPr>
          <p:cNvSpPr>
            <a:spLocks noChangeArrowheads="1"/>
          </p:cNvSpPr>
          <p:nvPr/>
        </p:nvSpPr>
        <p:spPr bwMode="auto">
          <a:xfrm>
            <a:off x="1692613" y="1246771"/>
            <a:ext cx="8093413" cy="1575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r" defTabSz="914400" eaLnBrk="0" fontAlgn="base" latinLnBrk="0" hangingPunct="0">
              <a:lnSpc>
                <a:spcPct val="150000"/>
              </a:lnSpc>
              <a:spcBef>
                <a:spcPts val="600"/>
              </a:spcBef>
              <a:spcAft>
                <a:spcPts val="60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يقسم المعلم الطلاب إلى مجموعات صغيرة ويعطي كل مجموعة مهمة بالبحث عن معلومات حول المشكلة التي اختارتها.</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r" defTabSz="914400" eaLnBrk="0" fontAlgn="base" latinLnBrk="0" hangingPunct="0">
              <a:lnSpc>
                <a:spcPct val="150000"/>
              </a:lnSpc>
              <a:spcBef>
                <a:spcPts val="600"/>
              </a:spcBef>
              <a:spcAft>
                <a:spcPts val="60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للطلاب البحث في الكتب، والمقالات، والمواقع الإلكترونية، وإجراء مقابلات مع الخبراء.</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4" name="رابط مستقيم 3">
            <a:extLst>
              <a:ext uri="{FF2B5EF4-FFF2-40B4-BE49-F238E27FC236}">
                <a16:creationId xmlns:a16="http://schemas.microsoft.com/office/drawing/2014/main" id="{2EC09A51-EB19-07F2-9A3B-5E7BFA1F0D80}"/>
              </a:ext>
            </a:extLst>
          </p:cNvPr>
          <p:cNvCxnSpPr/>
          <p:nvPr/>
        </p:nvCxnSpPr>
        <p:spPr>
          <a:xfrm flipH="1" flipV="1">
            <a:off x="476653" y="3132305"/>
            <a:ext cx="10894980" cy="0"/>
          </a:xfrm>
          <a:prstGeom prst="line">
            <a:avLst/>
          </a:prstGeom>
          <a:ln w="38100">
            <a:solidFill>
              <a:srgbClr val="1F832D"/>
            </a:solidFill>
          </a:ln>
        </p:spPr>
        <p:style>
          <a:lnRef idx="2">
            <a:schemeClr val="accent1"/>
          </a:lnRef>
          <a:fillRef idx="0">
            <a:schemeClr val="accent1"/>
          </a:fillRef>
          <a:effectRef idx="1">
            <a:schemeClr val="accent1"/>
          </a:effectRef>
          <a:fontRef idx="minor">
            <a:schemeClr val="tx1"/>
          </a:fontRef>
        </p:style>
      </p:cxnSp>
      <p:sp>
        <p:nvSpPr>
          <p:cNvPr id="5" name="مستطيل: زوايا مستديرة 4">
            <a:extLst>
              <a:ext uri="{FF2B5EF4-FFF2-40B4-BE49-F238E27FC236}">
                <a16:creationId xmlns:a16="http://schemas.microsoft.com/office/drawing/2014/main" id="{8845C2C9-1FCE-EABB-85FA-2ABD35DFC117}"/>
              </a:ext>
            </a:extLst>
          </p:cNvPr>
          <p:cNvSpPr/>
          <p:nvPr/>
        </p:nvSpPr>
        <p:spPr>
          <a:xfrm>
            <a:off x="10085962" y="3730756"/>
            <a:ext cx="1438882" cy="2287760"/>
          </a:xfrm>
          <a:prstGeom prst="roundRect">
            <a:avLst>
              <a:gd name="adj" fmla="val 8554"/>
            </a:avLst>
          </a:prstGeom>
          <a:solidFill>
            <a:srgbClr val="1F83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400" b="1" dirty="0"/>
          </a:p>
          <a:p>
            <a:pPr algn="ctr"/>
            <a:r>
              <a:rPr lang="ar-EG" sz="2400" b="1" dirty="0"/>
              <a:t>تحليل المعلومات</a:t>
            </a:r>
          </a:p>
        </p:txBody>
      </p:sp>
      <p:sp>
        <p:nvSpPr>
          <p:cNvPr id="6" name="Rectangle 1">
            <a:extLst>
              <a:ext uri="{FF2B5EF4-FFF2-40B4-BE49-F238E27FC236}">
                <a16:creationId xmlns:a16="http://schemas.microsoft.com/office/drawing/2014/main" id="{A5B498C7-2867-EB85-6D74-B89A267DC0E2}"/>
              </a:ext>
            </a:extLst>
          </p:cNvPr>
          <p:cNvSpPr>
            <a:spLocks noChangeArrowheads="1"/>
          </p:cNvSpPr>
          <p:nvPr/>
        </p:nvSpPr>
        <p:spPr bwMode="auto">
          <a:xfrm>
            <a:off x="476653" y="3926997"/>
            <a:ext cx="9309373" cy="1729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Low" defTabSz="914400" eaLnBrk="0" fontAlgn="base" latinLnBrk="0" hangingPunct="0">
              <a:lnSpc>
                <a:spcPct val="150000"/>
              </a:lnSpc>
              <a:spcBef>
                <a:spcPts val="600"/>
              </a:spcBef>
              <a:spcAft>
                <a:spcPts val="60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ينظم المعلم نقاشًا جماعيًا حول المعلومات التي جمعها الطلاب.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justLow" defTabSz="914400" eaLnBrk="0" fontAlgn="base" latinLnBrk="0" hangingPunct="0">
              <a:lnSpc>
                <a:spcPct val="150000"/>
              </a:lnSpc>
              <a:spcBef>
                <a:spcPts val="600"/>
              </a:spcBef>
              <a:spcAft>
                <a:spcPts val="60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يشجع الطلاب على تحليل هذه المعلومات وتحديد أسباب المشكلة وعواقبها.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justLow" defTabSz="914400" eaLnBrk="0" fontAlgn="base" latinLnBrk="0" hangingPunct="0">
              <a:lnSpc>
                <a:spcPct val="150000"/>
              </a:lnSpc>
              <a:spcBef>
                <a:spcPts val="600"/>
              </a:spcBef>
              <a:spcAft>
                <a:spcPts val="60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استخدام أدوات مثل مخططات السبب والنتيجة لتصور العلاقات بين العوامل المختلفة.</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7" name="رابط مستقيم 6">
            <a:extLst>
              <a:ext uri="{FF2B5EF4-FFF2-40B4-BE49-F238E27FC236}">
                <a16:creationId xmlns:a16="http://schemas.microsoft.com/office/drawing/2014/main" id="{87E0BD0D-2F5D-5A5C-CC51-E1EF808E619C}"/>
              </a:ext>
            </a:extLst>
          </p:cNvPr>
          <p:cNvCxnSpPr/>
          <p:nvPr/>
        </p:nvCxnSpPr>
        <p:spPr>
          <a:xfrm flipH="1" flipV="1">
            <a:off x="476653" y="5999059"/>
            <a:ext cx="10894980" cy="0"/>
          </a:xfrm>
          <a:prstGeom prst="line">
            <a:avLst/>
          </a:prstGeom>
          <a:ln w="38100">
            <a:solidFill>
              <a:srgbClr val="1F832D"/>
            </a:solidFill>
          </a:ln>
        </p:spPr>
        <p:style>
          <a:lnRef idx="2">
            <a:schemeClr val="accent1"/>
          </a:lnRef>
          <a:fillRef idx="0">
            <a:schemeClr val="accent1"/>
          </a:fillRef>
          <a:effectRef idx="1">
            <a:schemeClr val="accent1"/>
          </a:effectRef>
          <a:fontRef idx="minor">
            <a:schemeClr val="tx1"/>
          </a:fontRef>
        </p:style>
      </p:cxnSp>
      <p:sp>
        <p:nvSpPr>
          <p:cNvPr id="16" name="مربع نص 15">
            <a:extLst>
              <a:ext uri="{FF2B5EF4-FFF2-40B4-BE49-F238E27FC236}">
                <a16:creationId xmlns:a16="http://schemas.microsoft.com/office/drawing/2014/main" id="{7938DCE9-BA18-30AA-03C9-812CD12F1639}"/>
              </a:ext>
            </a:extLst>
          </p:cNvPr>
          <p:cNvSpPr txBox="1"/>
          <p:nvPr/>
        </p:nvSpPr>
        <p:spPr>
          <a:xfrm>
            <a:off x="10372522" y="1131650"/>
            <a:ext cx="865762" cy="584775"/>
          </a:xfrm>
          <a:prstGeom prst="rect">
            <a:avLst/>
          </a:prstGeom>
          <a:noFill/>
        </p:spPr>
        <p:txBody>
          <a:bodyPr wrap="square" rtlCol="0">
            <a:spAutoFit/>
          </a:bodyPr>
          <a:lstStyle/>
          <a:p>
            <a:pPr algn="ctr"/>
            <a:r>
              <a:rPr lang="ar-EG" sz="3200" b="1" dirty="0">
                <a:solidFill>
                  <a:schemeClr val="bg1"/>
                </a:solidFill>
              </a:rPr>
              <a:t>02</a:t>
            </a:r>
            <a:endParaRPr lang="en-US" sz="3200" b="1" dirty="0">
              <a:solidFill>
                <a:schemeClr val="bg1"/>
              </a:solidFill>
            </a:endParaRPr>
          </a:p>
        </p:txBody>
      </p:sp>
      <p:sp>
        <p:nvSpPr>
          <p:cNvPr id="12" name="مربع نص 11">
            <a:extLst>
              <a:ext uri="{FF2B5EF4-FFF2-40B4-BE49-F238E27FC236}">
                <a16:creationId xmlns:a16="http://schemas.microsoft.com/office/drawing/2014/main" id="{F56A825E-75EE-A480-7F33-C7C1D4D6DC90}"/>
              </a:ext>
            </a:extLst>
          </p:cNvPr>
          <p:cNvSpPr txBox="1"/>
          <p:nvPr/>
        </p:nvSpPr>
        <p:spPr>
          <a:xfrm>
            <a:off x="10372522" y="3971179"/>
            <a:ext cx="865762" cy="584775"/>
          </a:xfrm>
          <a:prstGeom prst="rect">
            <a:avLst/>
          </a:prstGeom>
          <a:noFill/>
        </p:spPr>
        <p:txBody>
          <a:bodyPr wrap="square" rtlCol="0">
            <a:spAutoFit/>
          </a:bodyPr>
          <a:lstStyle/>
          <a:p>
            <a:pPr algn="ctr"/>
            <a:r>
              <a:rPr lang="ar-EG" sz="3200" b="1" dirty="0">
                <a:solidFill>
                  <a:schemeClr val="bg1"/>
                </a:solidFill>
              </a:rPr>
              <a:t>03</a:t>
            </a:r>
            <a:endParaRPr lang="en-US" sz="3200" b="1" dirty="0">
              <a:solidFill>
                <a:schemeClr val="bg1"/>
              </a:solidFill>
            </a:endParaRPr>
          </a:p>
        </p:txBody>
      </p:sp>
      <p:sp>
        <p:nvSpPr>
          <p:cNvPr id="17" name="انفجار: 14 نقطة 16">
            <a:extLst>
              <a:ext uri="{FF2B5EF4-FFF2-40B4-BE49-F238E27FC236}">
                <a16:creationId xmlns:a16="http://schemas.microsoft.com/office/drawing/2014/main" id="{28F89E9C-01AB-3F76-617A-DB4A756DFD0B}"/>
              </a:ext>
            </a:extLst>
          </p:cNvPr>
          <p:cNvSpPr/>
          <p:nvPr/>
        </p:nvSpPr>
        <p:spPr>
          <a:xfrm rot="20667063">
            <a:off x="10846" y="316935"/>
            <a:ext cx="3646251" cy="1160006"/>
          </a:xfrm>
          <a:prstGeom prst="irregularSeal2">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800" b="1" dirty="0">
                <a:solidFill>
                  <a:schemeClr val="bg1"/>
                </a:solidFill>
                <a:cs typeface="+mj-cs"/>
              </a:rPr>
              <a:t>مثال تطبيقي</a:t>
            </a:r>
            <a:endParaRPr lang="en-US" sz="2800" b="1" dirty="0">
              <a:solidFill>
                <a:schemeClr val="bg1"/>
              </a:solidFill>
              <a:cs typeface="+mj-cs"/>
            </a:endParaRPr>
          </a:p>
        </p:txBody>
      </p:sp>
    </p:spTree>
    <p:extLst>
      <p:ext uri="{BB962C8B-B14F-4D97-AF65-F5344CB8AC3E}">
        <p14:creationId xmlns:p14="http://schemas.microsoft.com/office/powerpoint/2010/main" val="31955909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19ECE-4095-E7CF-9E07-4560EF25DCBF}"/>
            </a:ext>
          </a:extLst>
        </p:cNvPr>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1BEA590B-9641-7A0A-FE50-70D53E906EE9}"/>
              </a:ext>
            </a:extLst>
          </p:cNvPr>
          <p:cNvSpPr/>
          <p:nvPr/>
        </p:nvSpPr>
        <p:spPr>
          <a:xfrm>
            <a:off x="10085962" y="864002"/>
            <a:ext cx="1438882" cy="2287760"/>
          </a:xfrm>
          <a:prstGeom prst="roundRect">
            <a:avLst>
              <a:gd name="adj" fmla="val 8554"/>
            </a:avLst>
          </a:prstGeom>
          <a:solidFill>
            <a:srgbClr val="1F83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400" b="1" dirty="0"/>
          </a:p>
          <a:p>
            <a:pPr algn="ctr"/>
            <a:r>
              <a:rPr lang="ar-EG" sz="2400" b="1" dirty="0"/>
              <a:t>التوصل إلى حلول</a:t>
            </a:r>
          </a:p>
        </p:txBody>
      </p:sp>
      <p:sp>
        <p:nvSpPr>
          <p:cNvPr id="3" name="Rectangle 1">
            <a:extLst>
              <a:ext uri="{FF2B5EF4-FFF2-40B4-BE49-F238E27FC236}">
                <a16:creationId xmlns:a16="http://schemas.microsoft.com/office/drawing/2014/main" id="{B6A08F57-8FE6-9C49-AC17-6054771DBC9E}"/>
              </a:ext>
            </a:extLst>
          </p:cNvPr>
          <p:cNvSpPr>
            <a:spLocks noChangeArrowheads="1"/>
          </p:cNvSpPr>
          <p:nvPr/>
        </p:nvSpPr>
        <p:spPr bwMode="auto">
          <a:xfrm>
            <a:off x="554475" y="1486562"/>
            <a:ext cx="9231549" cy="1229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r"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EG" altLang="en-US" sz="2000" b="1" i="0" u="none" strike="noStrike" cap="none" normalizeH="0" baseline="0" dirty="0">
                <a:ln>
                  <a:noFill/>
                </a:ln>
                <a:solidFill>
                  <a:schemeClr val="tx1"/>
                </a:solidFill>
                <a:effectLst/>
                <a:latin typeface="Arial" panose="020B0604020202020204" pitchFamily="34" charset="0"/>
                <a:cs typeface="+mj-cs"/>
              </a:rPr>
              <a:t>يعرض كل فريق نتائج عمله ويناقشها مع بقية الطلاب. </a:t>
            </a:r>
          </a:p>
          <a:p>
            <a:pPr marL="285750" marR="0" lvl="0" indent="-285750" algn="r"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EG" altLang="en-US" sz="2000" b="1" i="0" u="none" strike="noStrike" cap="none" normalizeH="0" baseline="0" dirty="0">
                <a:ln>
                  <a:noFill/>
                </a:ln>
                <a:solidFill>
                  <a:schemeClr val="tx1"/>
                </a:solidFill>
                <a:effectLst/>
                <a:latin typeface="Arial" panose="020B0604020202020204" pitchFamily="34" charset="0"/>
                <a:cs typeface="+mj-cs"/>
              </a:rPr>
              <a:t>يصل الطلاب إلى اتفاق حول أفضل الحلول المقترحة.</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4" name="رابط مستقيم 3">
            <a:extLst>
              <a:ext uri="{FF2B5EF4-FFF2-40B4-BE49-F238E27FC236}">
                <a16:creationId xmlns:a16="http://schemas.microsoft.com/office/drawing/2014/main" id="{D0E10603-52A1-5776-EC52-3D76CB2F59C7}"/>
              </a:ext>
            </a:extLst>
          </p:cNvPr>
          <p:cNvCxnSpPr/>
          <p:nvPr/>
        </p:nvCxnSpPr>
        <p:spPr>
          <a:xfrm flipH="1" flipV="1">
            <a:off x="476653" y="3142033"/>
            <a:ext cx="10894980" cy="0"/>
          </a:xfrm>
          <a:prstGeom prst="line">
            <a:avLst/>
          </a:prstGeom>
          <a:ln w="38100">
            <a:solidFill>
              <a:srgbClr val="1F832D"/>
            </a:solidFill>
          </a:ln>
        </p:spPr>
        <p:style>
          <a:lnRef idx="2">
            <a:schemeClr val="accent1"/>
          </a:lnRef>
          <a:fillRef idx="0">
            <a:schemeClr val="accent1"/>
          </a:fillRef>
          <a:effectRef idx="1">
            <a:schemeClr val="accent1"/>
          </a:effectRef>
          <a:fontRef idx="minor">
            <a:schemeClr val="tx1"/>
          </a:fontRef>
        </p:style>
      </p:cxnSp>
      <p:sp>
        <p:nvSpPr>
          <p:cNvPr id="5" name="مستطيل: زوايا مستديرة 4">
            <a:extLst>
              <a:ext uri="{FF2B5EF4-FFF2-40B4-BE49-F238E27FC236}">
                <a16:creationId xmlns:a16="http://schemas.microsoft.com/office/drawing/2014/main" id="{9E00D8B3-D018-FB19-890D-7E8036DF286F}"/>
              </a:ext>
            </a:extLst>
          </p:cNvPr>
          <p:cNvSpPr/>
          <p:nvPr/>
        </p:nvSpPr>
        <p:spPr>
          <a:xfrm>
            <a:off x="10085962" y="3730756"/>
            <a:ext cx="1438882" cy="2287760"/>
          </a:xfrm>
          <a:prstGeom prst="roundRect">
            <a:avLst>
              <a:gd name="adj" fmla="val 8554"/>
            </a:avLst>
          </a:prstGeom>
          <a:solidFill>
            <a:srgbClr val="1F83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400" b="1" dirty="0"/>
          </a:p>
          <a:p>
            <a:pPr algn="ctr"/>
            <a:r>
              <a:rPr lang="ar-EG" sz="2400" b="1" dirty="0"/>
              <a:t>تعميم النتائج</a:t>
            </a:r>
          </a:p>
        </p:txBody>
      </p:sp>
      <p:sp>
        <p:nvSpPr>
          <p:cNvPr id="6" name="Rectangle 1">
            <a:extLst>
              <a:ext uri="{FF2B5EF4-FFF2-40B4-BE49-F238E27FC236}">
                <a16:creationId xmlns:a16="http://schemas.microsoft.com/office/drawing/2014/main" id="{8F9E113B-B5A8-7BE9-A35D-92829934A14A}"/>
              </a:ext>
            </a:extLst>
          </p:cNvPr>
          <p:cNvSpPr>
            <a:spLocks noChangeArrowheads="1"/>
          </p:cNvSpPr>
          <p:nvPr/>
        </p:nvSpPr>
        <p:spPr bwMode="auto">
          <a:xfrm>
            <a:off x="515564" y="4460855"/>
            <a:ext cx="9309373" cy="1229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Low"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يطلب المعلم من الطلاب وضع خطة عمل لتنفيذ الحل الذي تم اختياره.</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justLow"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للطلاب تقديم عرضًا تقديميًا للمجتمع المحلي لشرح المشكلة والحلول المقترحة.</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7" name="رابط مستقيم 6">
            <a:extLst>
              <a:ext uri="{FF2B5EF4-FFF2-40B4-BE49-F238E27FC236}">
                <a16:creationId xmlns:a16="http://schemas.microsoft.com/office/drawing/2014/main" id="{18459404-7ADC-F841-52E1-7A93DD7FDC65}"/>
              </a:ext>
            </a:extLst>
          </p:cNvPr>
          <p:cNvCxnSpPr/>
          <p:nvPr/>
        </p:nvCxnSpPr>
        <p:spPr>
          <a:xfrm flipH="1" flipV="1">
            <a:off x="476653" y="6008787"/>
            <a:ext cx="10894980" cy="0"/>
          </a:xfrm>
          <a:prstGeom prst="line">
            <a:avLst/>
          </a:prstGeom>
          <a:ln w="38100">
            <a:solidFill>
              <a:srgbClr val="1F832D"/>
            </a:solidFill>
          </a:ln>
        </p:spPr>
        <p:style>
          <a:lnRef idx="2">
            <a:schemeClr val="accent1"/>
          </a:lnRef>
          <a:fillRef idx="0">
            <a:schemeClr val="accent1"/>
          </a:fillRef>
          <a:effectRef idx="1">
            <a:schemeClr val="accent1"/>
          </a:effectRef>
          <a:fontRef idx="minor">
            <a:schemeClr val="tx1"/>
          </a:fontRef>
        </p:style>
      </p:cxnSp>
      <p:sp>
        <p:nvSpPr>
          <p:cNvPr id="8" name="مربع نص 7">
            <a:extLst>
              <a:ext uri="{FF2B5EF4-FFF2-40B4-BE49-F238E27FC236}">
                <a16:creationId xmlns:a16="http://schemas.microsoft.com/office/drawing/2014/main" id="{BC56B902-EB88-186D-EF5C-F6DCCC3077B5}"/>
              </a:ext>
            </a:extLst>
          </p:cNvPr>
          <p:cNvSpPr txBox="1"/>
          <p:nvPr/>
        </p:nvSpPr>
        <p:spPr>
          <a:xfrm>
            <a:off x="10372522" y="1131650"/>
            <a:ext cx="865762" cy="584775"/>
          </a:xfrm>
          <a:prstGeom prst="rect">
            <a:avLst/>
          </a:prstGeom>
          <a:noFill/>
        </p:spPr>
        <p:txBody>
          <a:bodyPr wrap="square" rtlCol="0">
            <a:spAutoFit/>
          </a:bodyPr>
          <a:lstStyle/>
          <a:p>
            <a:pPr algn="ctr"/>
            <a:r>
              <a:rPr lang="ar-EG" sz="3200" b="1" dirty="0">
                <a:solidFill>
                  <a:schemeClr val="bg1"/>
                </a:solidFill>
              </a:rPr>
              <a:t>06</a:t>
            </a:r>
            <a:endParaRPr lang="en-US" sz="3200" b="1" dirty="0">
              <a:solidFill>
                <a:schemeClr val="bg1"/>
              </a:solidFill>
            </a:endParaRPr>
          </a:p>
        </p:txBody>
      </p:sp>
      <p:sp>
        <p:nvSpPr>
          <p:cNvPr id="9" name="مربع نص 8">
            <a:extLst>
              <a:ext uri="{FF2B5EF4-FFF2-40B4-BE49-F238E27FC236}">
                <a16:creationId xmlns:a16="http://schemas.microsoft.com/office/drawing/2014/main" id="{3FB5596F-984B-AAA6-5A7E-867BDE05BDE1}"/>
              </a:ext>
            </a:extLst>
          </p:cNvPr>
          <p:cNvSpPr txBox="1"/>
          <p:nvPr/>
        </p:nvSpPr>
        <p:spPr>
          <a:xfrm>
            <a:off x="10372522" y="3971179"/>
            <a:ext cx="865762" cy="584775"/>
          </a:xfrm>
          <a:prstGeom prst="rect">
            <a:avLst/>
          </a:prstGeom>
          <a:noFill/>
        </p:spPr>
        <p:txBody>
          <a:bodyPr wrap="square" rtlCol="0">
            <a:spAutoFit/>
          </a:bodyPr>
          <a:lstStyle/>
          <a:p>
            <a:pPr algn="ctr"/>
            <a:r>
              <a:rPr lang="ar-EG" sz="3200" b="1" dirty="0">
                <a:solidFill>
                  <a:schemeClr val="bg1"/>
                </a:solidFill>
              </a:rPr>
              <a:t>07</a:t>
            </a:r>
            <a:endParaRPr lang="en-US" sz="3200" b="1" dirty="0">
              <a:solidFill>
                <a:schemeClr val="bg1"/>
              </a:solidFill>
            </a:endParaRPr>
          </a:p>
        </p:txBody>
      </p:sp>
      <p:sp>
        <p:nvSpPr>
          <p:cNvPr id="10" name="انفجار: 14 نقطة 9">
            <a:extLst>
              <a:ext uri="{FF2B5EF4-FFF2-40B4-BE49-F238E27FC236}">
                <a16:creationId xmlns:a16="http://schemas.microsoft.com/office/drawing/2014/main" id="{24C9811D-6F16-1B81-A15B-DB9933E4AC41}"/>
              </a:ext>
            </a:extLst>
          </p:cNvPr>
          <p:cNvSpPr/>
          <p:nvPr/>
        </p:nvSpPr>
        <p:spPr>
          <a:xfrm rot="20667063">
            <a:off x="10846" y="316935"/>
            <a:ext cx="3646251" cy="1160006"/>
          </a:xfrm>
          <a:prstGeom prst="irregularSeal2">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800" b="1" dirty="0">
                <a:solidFill>
                  <a:schemeClr val="bg1"/>
                </a:solidFill>
                <a:cs typeface="+mj-cs"/>
              </a:rPr>
              <a:t>مثال تطبيقي</a:t>
            </a:r>
            <a:endParaRPr lang="en-US" sz="2800" b="1" dirty="0">
              <a:solidFill>
                <a:schemeClr val="bg1"/>
              </a:solidFill>
              <a:cs typeface="+mj-cs"/>
            </a:endParaRPr>
          </a:p>
        </p:txBody>
      </p:sp>
    </p:spTree>
    <p:extLst>
      <p:ext uri="{BB962C8B-B14F-4D97-AF65-F5344CB8AC3E}">
        <p14:creationId xmlns:p14="http://schemas.microsoft.com/office/powerpoint/2010/main" val="30217856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A1E88-BDF5-4237-16E6-F7B823B6EC86}"/>
            </a:ext>
          </a:extLst>
        </p:cNvPr>
        <p:cNvGrpSpPr/>
        <p:nvPr/>
      </p:nvGrpSpPr>
      <p:grpSpPr>
        <a:xfrm>
          <a:off x="0" y="0"/>
          <a:ext cx="0" cy="0"/>
          <a:chOff x="0" y="0"/>
          <a:chExt cx="0" cy="0"/>
        </a:xfrm>
      </p:grpSpPr>
      <p:sp>
        <p:nvSpPr>
          <p:cNvPr id="2" name="مستطيل: زوايا مستديرة 1">
            <a:extLst>
              <a:ext uri="{FF2B5EF4-FFF2-40B4-BE49-F238E27FC236}">
                <a16:creationId xmlns:a16="http://schemas.microsoft.com/office/drawing/2014/main" id="{7049FB2F-39C5-A9F3-961E-93E4F6004E20}"/>
              </a:ext>
            </a:extLst>
          </p:cNvPr>
          <p:cNvSpPr/>
          <p:nvPr/>
        </p:nvSpPr>
        <p:spPr>
          <a:xfrm>
            <a:off x="10085962" y="864002"/>
            <a:ext cx="1438882" cy="2287760"/>
          </a:xfrm>
          <a:prstGeom prst="roundRect">
            <a:avLst>
              <a:gd name="adj" fmla="val 8554"/>
            </a:avLst>
          </a:prstGeom>
          <a:solidFill>
            <a:srgbClr val="1F83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وضع الفرضيات</a:t>
            </a:r>
          </a:p>
        </p:txBody>
      </p:sp>
      <p:sp>
        <p:nvSpPr>
          <p:cNvPr id="3" name="Rectangle 1">
            <a:extLst>
              <a:ext uri="{FF2B5EF4-FFF2-40B4-BE49-F238E27FC236}">
                <a16:creationId xmlns:a16="http://schemas.microsoft.com/office/drawing/2014/main" id="{2824432C-1965-230B-7219-156EF0DB5A2C}"/>
              </a:ext>
            </a:extLst>
          </p:cNvPr>
          <p:cNvSpPr>
            <a:spLocks noChangeArrowheads="1"/>
          </p:cNvSpPr>
          <p:nvPr/>
        </p:nvSpPr>
        <p:spPr bwMode="auto">
          <a:xfrm>
            <a:off x="554477" y="994496"/>
            <a:ext cx="9231549" cy="1844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r"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EG" altLang="en-US" sz="2000" b="1" i="0" u="none" strike="noStrike" cap="none" normalizeH="0" baseline="0" dirty="0">
                <a:ln>
                  <a:noFill/>
                </a:ln>
                <a:solidFill>
                  <a:schemeClr val="tx1"/>
                </a:solidFill>
                <a:effectLst/>
                <a:latin typeface="Arial" panose="020B0604020202020204" pitchFamily="34" charset="0"/>
                <a:cs typeface="+mj-cs"/>
              </a:rPr>
              <a:t>يطلب من الطلاب صياغة فرضيات حول الحلول المحتملة للمشكلة. </a:t>
            </a:r>
          </a:p>
          <a:p>
            <a:pPr marL="285750" marR="0" lvl="0" indent="-285750" algn="r"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EG" altLang="en-US" sz="2000" b="1" i="0" u="none" strike="noStrike" cap="none" normalizeH="0" baseline="0" dirty="0">
                <a:ln>
                  <a:noFill/>
                </a:ln>
                <a:solidFill>
                  <a:schemeClr val="tx1"/>
                </a:solidFill>
                <a:effectLst/>
                <a:latin typeface="Arial" panose="020B0604020202020204" pitchFamily="34" charset="0"/>
                <a:cs typeface="+mj-cs"/>
              </a:rPr>
              <a:t>يمكن طرح أسئلة مثل: "ما هي الحلول المقترحة لهذه المشكلة؟"، "ما هي فوائد كل حل؟"، "ما هي التحديات التي قد تواجهنا عند تنفيذ هذه الحلول؟"</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4" name="رابط مستقيم 3">
            <a:extLst>
              <a:ext uri="{FF2B5EF4-FFF2-40B4-BE49-F238E27FC236}">
                <a16:creationId xmlns:a16="http://schemas.microsoft.com/office/drawing/2014/main" id="{A2C65C6F-0ACB-12DF-C256-7306668B31F7}"/>
              </a:ext>
            </a:extLst>
          </p:cNvPr>
          <p:cNvCxnSpPr/>
          <p:nvPr/>
        </p:nvCxnSpPr>
        <p:spPr>
          <a:xfrm flipH="1" flipV="1">
            <a:off x="476653" y="3122577"/>
            <a:ext cx="10894980" cy="0"/>
          </a:xfrm>
          <a:prstGeom prst="line">
            <a:avLst/>
          </a:prstGeom>
          <a:ln w="38100">
            <a:solidFill>
              <a:srgbClr val="1F832D"/>
            </a:solidFill>
          </a:ln>
        </p:spPr>
        <p:style>
          <a:lnRef idx="2">
            <a:schemeClr val="accent1"/>
          </a:lnRef>
          <a:fillRef idx="0">
            <a:schemeClr val="accent1"/>
          </a:fillRef>
          <a:effectRef idx="1">
            <a:schemeClr val="accent1"/>
          </a:effectRef>
          <a:fontRef idx="minor">
            <a:schemeClr val="tx1"/>
          </a:fontRef>
        </p:style>
      </p:cxnSp>
      <p:sp>
        <p:nvSpPr>
          <p:cNvPr id="5" name="مستطيل: زوايا مستديرة 4">
            <a:extLst>
              <a:ext uri="{FF2B5EF4-FFF2-40B4-BE49-F238E27FC236}">
                <a16:creationId xmlns:a16="http://schemas.microsoft.com/office/drawing/2014/main" id="{B8487146-5545-57BE-50C9-5CA077B0D2DE}"/>
              </a:ext>
            </a:extLst>
          </p:cNvPr>
          <p:cNvSpPr/>
          <p:nvPr/>
        </p:nvSpPr>
        <p:spPr>
          <a:xfrm>
            <a:off x="10085962" y="3730756"/>
            <a:ext cx="1438882" cy="2287760"/>
          </a:xfrm>
          <a:prstGeom prst="roundRect">
            <a:avLst>
              <a:gd name="adj" fmla="val 8554"/>
            </a:avLst>
          </a:prstGeom>
          <a:solidFill>
            <a:srgbClr val="1F83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sz="2800" b="1" dirty="0"/>
          </a:p>
          <a:p>
            <a:pPr algn="ctr"/>
            <a:r>
              <a:rPr lang="ar-EG" sz="2800" b="1" dirty="0"/>
              <a:t>اختبار الفرضيات</a:t>
            </a:r>
          </a:p>
        </p:txBody>
      </p:sp>
      <p:sp>
        <p:nvSpPr>
          <p:cNvPr id="6" name="Rectangle 1">
            <a:extLst>
              <a:ext uri="{FF2B5EF4-FFF2-40B4-BE49-F238E27FC236}">
                <a16:creationId xmlns:a16="http://schemas.microsoft.com/office/drawing/2014/main" id="{50248961-964E-A9AA-C470-3FE9D11D0D18}"/>
              </a:ext>
            </a:extLst>
          </p:cNvPr>
          <p:cNvSpPr>
            <a:spLocks noChangeArrowheads="1"/>
          </p:cNvSpPr>
          <p:nvPr/>
        </p:nvSpPr>
        <p:spPr bwMode="auto">
          <a:xfrm>
            <a:off x="554477" y="4447618"/>
            <a:ext cx="9309373" cy="1229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Low"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يقسم المعلم الطلاب إلى مجموعات صغيرة ويعطي كل مجموعة مهمة بتقييم حلول مختلفة. </a:t>
            </a:r>
            <a:endParaRPr kumimoji="0" lang="ar-EG" altLang="en-US" sz="2000" b="1" i="0" u="none" strike="noStrike" cap="none" normalizeH="0" baseline="0" dirty="0">
              <a:ln>
                <a:noFill/>
              </a:ln>
              <a:solidFill>
                <a:schemeClr val="tx1"/>
              </a:solidFill>
              <a:effectLst/>
              <a:latin typeface="Arial" panose="020B0604020202020204" pitchFamily="34" charset="0"/>
              <a:cs typeface="+mj-cs"/>
            </a:endParaRPr>
          </a:p>
          <a:p>
            <a:pPr marL="285750" marR="0" lvl="0" indent="-285750" algn="justLow" defTabSz="914400"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en-US" sz="2000" b="1" i="0" u="none" strike="noStrike" cap="none" normalizeH="0" baseline="0" dirty="0">
                <a:ln>
                  <a:noFill/>
                </a:ln>
                <a:solidFill>
                  <a:schemeClr val="tx1"/>
                </a:solidFill>
                <a:effectLst/>
                <a:latin typeface="Arial" panose="020B0604020202020204" pitchFamily="34" charset="0"/>
                <a:cs typeface="+mj-cs"/>
              </a:rPr>
              <a:t>يمكن أن تتضمن المهام تصميم مشروع، أو تطوير حملة توعية، أو تقديم اقتراح لمشروع مجتمعي.</a:t>
            </a:r>
            <a:endParaRPr kumimoji="0" lang="en-US" altLang="en-US" sz="2000" b="1" i="0" u="none" strike="noStrike" cap="none" normalizeH="0" baseline="0" dirty="0">
              <a:ln>
                <a:noFill/>
              </a:ln>
              <a:solidFill>
                <a:schemeClr val="tx1"/>
              </a:solidFill>
              <a:effectLst/>
              <a:latin typeface="Arial" panose="020B0604020202020204" pitchFamily="34" charset="0"/>
              <a:cs typeface="+mj-cs"/>
            </a:endParaRPr>
          </a:p>
        </p:txBody>
      </p:sp>
      <p:cxnSp>
        <p:nvCxnSpPr>
          <p:cNvPr id="7" name="رابط مستقيم 6">
            <a:extLst>
              <a:ext uri="{FF2B5EF4-FFF2-40B4-BE49-F238E27FC236}">
                <a16:creationId xmlns:a16="http://schemas.microsoft.com/office/drawing/2014/main" id="{584A0E3F-D6B8-FA1A-3B5B-E32049B88CB1}"/>
              </a:ext>
            </a:extLst>
          </p:cNvPr>
          <p:cNvCxnSpPr/>
          <p:nvPr/>
        </p:nvCxnSpPr>
        <p:spPr>
          <a:xfrm flipH="1" flipV="1">
            <a:off x="476653" y="5989331"/>
            <a:ext cx="10894980" cy="0"/>
          </a:xfrm>
          <a:prstGeom prst="line">
            <a:avLst/>
          </a:prstGeom>
          <a:ln w="38100">
            <a:solidFill>
              <a:srgbClr val="1F832D"/>
            </a:solidFill>
          </a:ln>
        </p:spPr>
        <p:style>
          <a:lnRef idx="2">
            <a:schemeClr val="accent1"/>
          </a:lnRef>
          <a:fillRef idx="0">
            <a:schemeClr val="accent1"/>
          </a:fillRef>
          <a:effectRef idx="1">
            <a:schemeClr val="accent1"/>
          </a:effectRef>
          <a:fontRef idx="minor">
            <a:schemeClr val="tx1"/>
          </a:fontRef>
        </p:style>
      </p:cxnSp>
      <p:sp>
        <p:nvSpPr>
          <p:cNvPr id="8" name="مربع نص 7">
            <a:extLst>
              <a:ext uri="{FF2B5EF4-FFF2-40B4-BE49-F238E27FC236}">
                <a16:creationId xmlns:a16="http://schemas.microsoft.com/office/drawing/2014/main" id="{21B7EC68-D702-77ED-D944-1E47D1D29B72}"/>
              </a:ext>
            </a:extLst>
          </p:cNvPr>
          <p:cNvSpPr txBox="1"/>
          <p:nvPr/>
        </p:nvSpPr>
        <p:spPr>
          <a:xfrm>
            <a:off x="10372522" y="1131650"/>
            <a:ext cx="865762" cy="584775"/>
          </a:xfrm>
          <a:prstGeom prst="rect">
            <a:avLst/>
          </a:prstGeom>
          <a:noFill/>
        </p:spPr>
        <p:txBody>
          <a:bodyPr wrap="square" rtlCol="0">
            <a:spAutoFit/>
          </a:bodyPr>
          <a:lstStyle/>
          <a:p>
            <a:pPr algn="ctr"/>
            <a:r>
              <a:rPr lang="ar-EG" sz="3200" b="1" dirty="0">
                <a:solidFill>
                  <a:schemeClr val="bg1"/>
                </a:solidFill>
              </a:rPr>
              <a:t>04</a:t>
            </a:r>
            <a:endParaRPr lang="en-US" sz="3200" b="1" dirty="0">
              <a:solidFill>
                <a:schemeClr val="bg1"/>
              </a:solidFill>
            </a:endParaRPr>
          </a:p>
        </p:txBody>
      </p:sp>
      <p:sp>
        <p:nvSpPr>
          <p:cNvPr id="9" name="مربع نص 8">
            <a:extLst>
              <a:ext uri="{FF2B5EF4-FFF2-40B4-BE49-F238E27FC236}">
                <a16:creationId xmlns:a16="http://schemas.microsoft.com/office/drawing/2014/main" id="{AE68BEB6-F8F9-1BD1-55F6-F5B1AFD56521}"/>
              </a:ext>
            </a:extLst>
          </p:cNvPr>
          <p:cNvSpPr txBox="1"/>
          <p:nvPr/>
        </p:nvSpPr>
        <p:spPr>
          <a:xfrm>
            <a:off x="10372522" y="3971179"/>
            <a:ext cx="865762" cy="584775"/>
          </a:xfrm>
          <a:prstGeom prst="rect">
            <a:avLst/>
          </a:prstGeom>
          <a:noFill/>
        </p:spPr>
        <p:txBody>
          <a:bodyPr wrap="square" rtlCol="0">
            <a:spAutoFit/>
          </a:bodyPr>
          <a:lstStyle/>
          <a:p>
            <a:pPr algn="ctr"/>
            <a:r>
              <a:rPr lang="ar-EG" sz="3200" b="1" dirty="0">
                <a:solidFill>
                  <a:schemeClr val="bg1"/>
                </a:solidFill>
              </a:rPr>
              <a:t>05</a:t>
            </a:r>
            <a:endParaRPr lang="en-US" sz="3200" b="1" dirty="0">
              <a:solidFill>
                <a:schemeClr val="bg1"/>
              </a:solidFill>
            </a:endParaRPr>
          </a:p>
        </p:txBody>
      </p:sp>
      <p:sp>
        <p:nvSpPr>
          <p:cNvPr id="10" name="انفجار: 14 نقطة 9">
            <a:extLst>
              <a:ext uri="{FF2B5EF4-FFF2-40B4-BE49-F238E27FC236}">
                <a16:creationId xmlns:a16="http://schemas.microsoft.com/office/drawing/2014/main" id="{9B848D66-2874-1B06-6C2B-1678D1DC2FD9}"/>
              </a:ext>
            </a:extLst>
          </p:cNvPr>
          <p:cNvSpPr/>
          <p:nvPr/>
        </p:nvSpPr>
        <p:spPr>
          <a:xfrm rot="20667063">
            <a:off x="10846" y="316935"/>
            <a:ext cx="3646251" cy="1160006"/>
          </a:xfrm>
          <a:prstGeom prst="irregularSeal2">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2800" b="1" dirty="0">
                <a:solidFill>
                  <a:schemeClr val="bg1"/>
                </a:solidFill>
                <a:cs typeface="+mj-cs"/>
              </a:rPr>
              <a:t>مثال تطبيقي</a:t>
            </a:r>
            <a:endParaRPr lang="en-US" sz="2800" b="1" dirty="0">
              <a:solidFill>
                <a:schemeClr val="bg1"/>
              </a:solidFill>
              <a:cs typeface="+mj-cs"/>
            </a:endParaRPr>
          </a:p>
        </p:txBody>
      </p:sp>
    </p:spTree>
    <p:extLst>
      <p:ext uri="{BB962C8B-B14F-4D97-AF65-F5344CB8AC3E}">
        <p14:creationId xmlns:p14="http://schemas.microsoft.com/office/powerpoint/2010/main" val="4056952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DF74D-20EF-58AB-25C5-DF8A84262AA3}"/>
            </a:ext>
          </a:extLst>
        </p:cNvPr>
        <p:cNvGrpSpPr/>
        <p:nvPr/>
      </p:nvGrpSpPr>
      <p:grpSpPr>
        <a:xfrm>
          <a:off x="0" y="0"/>
          <a:ext cx="0" cy="0"/>
          <a:chOff x="0" y="0"/>
          <a:chExt cx="0" cy="0"/>
        </a:xfrm>
      </p:grpSpPr>
      <p:sp>
        <p:nvSpPr>
          <p:cNvPr id="4" name="AutoShape 4" descr="مهارة حل المشكلات: ما هي، أهميتها، أمثلة عليها، كيفية تطويرها - أسود البيزنس">
            <a:extLst>
              <a:ext uri="{FF2B5EF4-FFF2-40B4-BE49-F238E27FC236}">
                <a16:creationId xmlns:a16="http://schemas.microsoft.com/office/drawing/2014/main" id="{CA2F305C-A0B7-E393-52B1-950D261472F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مربع نص 4">
            <a:extLst>
              <a:ext uri="{FF2B5EF4-FFF2-40B4-BE49-F238E27FC236}">
                <a16:creationId xmlns:a16="http://schemas.microsoft.com/office/drawing/2014/main" id="{9F3B3308-70A7-9002-E475-EB5CDA69E148}"/>
              </a:ext>
            </a:extLst>
          </p:cNvPr>
          <p:cNvSpPr txBox="1"/>
          <p:nvPr/>
        </p:nvSpPr>
        <p:spPr>
          <a:xfrm>
            <a:off x="3232420" y="569227"/>
            <a:ext cx="5727159" cy="523220"/>
          </a:xfrm>
          <a:prstGeom prst="rect">
            <a:avLst/>
          </a:prstGeom>
          <a:noFill/>
        </p:spPr>
        <p:txBody>
          <a:bodyPr wrap="square">
            <a:spAutoFit/>
          </a:bodyPr>
          <a:lstStyle/>
          <a:p>
            <a:pPr algn="ctr"/>
            <a:r>
              <a:rPr lang="ar-EG" sz="2800" dirty="0">
                <a:solidFill>
                  <a:srgbClr val="002060"/>
                </a:solidFill>
                <a:cs typeface="PT Bold Heading" panose="02010400000000000000" pitchFamily="2" charset="-78"/>
              </a:rPr>
              <a:t>مفهوم طريقة حل المشكلات في التدريس</a:t>
            </a:r>
            <a:endParaRPr lang="en-US" sz="2800" dirty="0">
              <a:solidFill>
                <a:srgbClr val="002060"/>
              </a:solidFill>
              <a:cs typeface="PT Bold Heading" panose="02010400000000000000" pitchFamily="2" charset="-78"/>
            </a:endParaRPr>
          </a:p>
        </p:txBody>
      </p:sp>
      <p:sp>
        <p:nvSpPr>
          <p:cNvPr id="7" name="مربع نص 6">
            <a:extLst>
              <a:ext uri="{FF2B5EF4-FFF2-40B4-BE49-F238E27FC236}">
                <a16:creationId xmlns:a16="http://schemas.microsoft.com/office/drawing/2014/main" id="{702C7639-544E-E88B-E398-2AFABE5384BD}"/>
              </a:ext>
            </a:extLst>
          </p:cNvPr>
          <p:cNvSpPr txBox="1"/>
          <p:nvPr/>
        </p:nvSpPr>
        <p:spPr>
          <a:xfrm>
            <a:off x="963038" y="1282138"/>
            <a:ext cx="10321047" cy="2612125"/>
          </a:xfrm>
          <a:prstGeom prst="rect">
            <a:avLst/>
          </a:prstGeom>
          <a:noFill/>
        </p:spPr>
        <p:txBody>
          <a:bodyPr wrap="square">
            <a:spAutoFit/>
          </a:bodyPr>
          <a:lstStyle/>
          <a:p>
            <a:pPr algn="justLow">
              <a:lnSpc>
                <a:spcPct val="150000"/>
              </a:lnSpc>
            </a:pPr>
            <a:r>
              <a:rPr lang="ar-EG" sz="2800" b="1" dirty="0">
                <a:cs typeface="+mj-cs"/>
              </a:rPr>
              <a:t>طريقة حل المشكلات في التدريس هي منهجية تعليمية تهدف إلى تطوير قدرة الطلاب على التفكير النقدي والإبداعي وحل المشكلات المعقدة، بدلاً من تقديم الحلول الجاهزة للطلاب، حيث يتم تشجيعهم على اكتشاف الحلول بأنفسهم من خلال مواجهة تحديات ومواقف تتطلب منهم تطبيق معرفتهم ومهاراتهم الحالية.</a:t>
            </a:r>
            <a:endParaRPr lang="en-US" sz="2800" b="1" dirty="0">
              <a:cs typeface="+mj-cs"/>
            </a:endParaRPr>
          </a:p>
        </p:txBody>
      </p:sp>
    </p:spTree>
    <p:extLst>
      <p:ext uri="{BB962C8B-B14F-4D97-AF65-F5344CB8AC3E}">
        <p14:creationId xmlns:p14="http://schemas.microsoft.com/office/powerpoint/2010/main" val="4276598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ED79F-A193-C552-0EEB-E4C7527080B2}"/>
            </a:ext>
          </a:extLst>
        </p:cNvPr>
        <p:cNvGrpSpPr/>
        <p:nvPr/>
      </p:nvGrpSpPr>
      <p:grpSpPr>
        <a:xfrm>
          <a:off x="0" y="0"/>
          <a:ext cx="0" cy="0"/>
          <a:chOff x="0" y="0"/>
          <a:chExt cx="0" cy="0"/>
        </a:xfrm>
      </p:grpSpPr>
      <p:sp>
        <p:nvSpPr>
          <p:cNvPr id="4" name="AutoShape 4" descr="مهارة حل المشكلات: ما هي، أهميتها، أمثلة عليها، كيفية تطويرها - أسود البيزنس">
            <a:extLst>
              <a:ext uri="{FF2B5EF4-FFF2-40B4-BE49-F238E27FC236}">
                <a16:creationId xmlns:a16="http://schemas.microsoft.com/office/drawing/2014/main" id="{7725B740-41A9-F4C4-A953-964D268F3A46}"/>
              </a:ext>
            </a:extLst>
          </p:cNvPr>
          <p:cNvSpPr>
            <a:spLocks noChangeAspect="1" noChangeArrowheads="1"/>
          </p:cNvSpPr>
          <p:nvPr/>
        </p:nvSpPr>
        <p:spPr bwMode="auto">
          <a:xfrm>
            <a:off x="5924144" y="3629412"/>
            <a:ext cx="29691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مربع نص 4">
            <a:extLst>
              <a:ext uri="{FF2B5EF4-FFF2-40B4-BE49-F238E27FC236}">
                <a16:creationId xmlns:a16="http://schemas.microsoft.com/office/drawing/2014/main" id="{3897D809-71F4-C9F4-FDB3-E3881547C91F}"/>
              </a:ext>
            </a:extLst>
          </p:cNvPr>
          <p:cNvSpPr txBox="1"/>
          <p:nvPr/>
        </p:nvSpPr>
        <p:spPr>
          <a:xfrm>
            <a:off x="3232420" y="569227"/>
            <a:ext cx="5727159" cy="523220"/>
          </a:xfrm>
          <a:prstGeom prst="rect">
            <a:avLst/>
          </a:prstGeom>
          <a:noFill/>
        </p:spPr>
        <p:txBody>
          <a:bodyPr wrap="square">
            <a:spAutoFit/>
          </a:bodyPr>
          <a:lstStyle/>
          <a:p>
            <a:pPr algn="ctr"/>
            <a:r>
              <a:rPr lang="ar-EG" sz="2800" dirty="0">
                <a:solidFill>
                  <a:srgbClr val="002060"/>
                </a:solidFill>
                <a:cs typeface="PT Bold Heading" panose="02010400000000000000" pitchFamily="2" charset="-78"/>
              </a:rPr>
              <a:t>أهداف طريقة حل المشكلات</a:t>
            </a:r>
            <a:endParaRPr lang="en-US" sz="2800" dirty="0">
              <a:solidFill>
                <a:srgbClr val="002060"/>
              </a:solidFill>
              <a:cs typeface="PT Bold Heading" panose="02010400000000000000" pitchFamily="2" charset="-78"/>
            </a:endParaRPr>
          </a:p>
        </p:txBody>
      </p:sp>
      <p:sp>
        <p:nvSpPr>
          <p:cNvPr id="13" name="مربع نص 12">
            <a:extLst>
              <a:ext uri="{FF2B5EF4-FFF2-40B4-BE49-F238E27FC236}">
                <a16:creationId xmlns:a16="http://schemas.microsoft.com/office/drawing/2014/main" id="{FB95B638-EC2D-B85B-FD92-ED65674BF56C}"/>
              </a:ext>
            </a:extLst>
          </p:cNvPr>
          <p:cNvSpPr txBox="1"/>
          <p:nvPr/>
        </p:nvSpPr>
        <p:spPr>
          <a:xfrm>
            <a:off x="875504" y="1501117"/>
            <a:ext cx="10471016" cy="461665"/>
          </a:xfrm>
          <a:prstGeom prst="rect">
            <a:avLst/>
          </a:prstGeom>
          <a:noFill/>
        </p:spPr>
        <p:txBody>
          <a:bodyPr wrap="square">
            <a:spAutoFit/>
          </a:bodyPr>
          <a:lstStyle/>
          <a:p>
            <a:pPr algn="justLow"/>
            <a:r>
              <a:rPr lang="ar-EG" sz="2400" b="1" dirty="0">
                <a:solidFill>
                  <a:srgbClr val="0070C0"/>
                </a:solidFill>
                <a:cs typeface="+mj-cs"/>
              </a:rPr>
              <a:t>تهدف طريقة حل المشكلات في التدريس إلى تحقيق ما يلي:</a:t>
            </a:r>
            <a:endParaRPr lang="en-US" sz="2400" b="1" dirty="0">
              <a:cs typeface="+mj-cs"/>
            </a:endParaRPr>
          </a:p>
        </p:txBody>
      </p:sp>
      <p:grpSp>
        <p:nvGrpSpPr>
          <p:cNvPr id="24" name="مجموعة 23">
            <a:extLst>
              <a:ext uri="{FF2B5EF4-FFF2-40B4-BE49-F238E27FC236}">
                <a16:creationId xmlns:a16="http://schemas.microsoft.com/office/drawing/2014/main" id="{6ABE75CF-ECCC-8023-21EB-DBB7F49B23EC}"/>
              </a:ext>
            </a:extLst>
          </p:cNvPr>
          <p:cNvGrpSpPr/>
          <p:nvPr/>
        </p:nvGrpSpPr>
        <p:grpSpPr>
          <a:xfrm>
            <a:off x="258592" y="2210899"/>
            <a:ext cx="11063460" cy="592444"/>
            <a:chOff x="258592" y="2210899"/>
            <a:chExt cx="11063460" cy="592444"/>
          </a:xfrm>
        </p:grpSpPr>
        <p:sp>
          <p:nvSpPr>
            <p:cNvPr id="7" name="مربع نص 6">
              <a:extLst>
                <a:ext uri="{FF2B5EF4-FFF2-40B4-BE49-F238E27FC236}">
                  <a16:creationId xmlns:a16="http://schemas.microsoft.com/office/drawing/2014/main" id="{BE75D092-2D2F-0A90-AABE-DCF668227EA6}"/>
                </a:ext>
              </a:extLst>
            </p:cNvPr>
            <p:cNvSpPr txBox="1"/>
            <p:nvPr/>
          </p:nvSpPr>
          <p:spPr>
            <a:xfrm>
              <a:off x="258592" y="2243386"/>
              <a:ext cx="10471016" cy="461665"/>
            </a:xfrm>
            <a:prstGeom prst="rect">
              <a:avLst/>
            </a:prstGeom>
            <a:noFill/>
          </p:spPr>
          <p:txBody>
            <a:bodyPr wrap="square">
              <a:spAutoFit/>
            </a:bodyPr>
            <a:lstStyle/>
            <a:p>
              <a:pPr algn="justLow"/>
              <a:r>
                <a:rPr lang="ar-EG" sz="2400" b="1" dirty="0">
                  <a:solidFill>
                    <a:srgbClr val="0070C0"/>
                  </a:solidFill>
                  <a:cs typeface="+mj-cs"/>
                </a:rPr>
                <a:t>تنمية مهارات التفكير: </a:t>
              </a:r>
              <a:r>
                <a:rPr lang="ar-EG" sz="2400" b="1" dirty="0">
                  <a:cs typeface="+mj-cs"/>
                </a:rPr>
                <a:t>تحفيز الطلاب على التفكير النقدي، التحليلي، والإبداعي. </a:t>
              </a:r>
              <a:endParaRPr lang="en-US" sz="2400" b="1" dirty="0">
                <a:cs typeface="+mj-cs"/>
              </a:endParaRPr>
            </a:p>
          </p:txBody>
        </p:sp>
        <p:pic>
          <p:nvPicPr>
            <p:cNvPr id="15" name="رسم 14" descr="شارة 1 مع تعبئة خالصة">
              <a:extLst>
                <a:ext uri="{FF2B5EF4-FFF2-40B4-BE49-F238E27FC236}">
                  <a16:creationId xmlns:a16="http://schemas.microsoft.com/office/drawing/2014/main" id="{2CC4DC4D-4E9C-641B-0868-7E9D58C2DCA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29608" y="2210899"/>
              <a:ext cx="592444" cy="592444"/>
            </a:xfrm>
            <a:prstGeom prst="rect">
              <a:avLst/>
            </a:prstGeom>
          </p:spPr>
        </p:pic>
      </p:grpSp>
      <p:grpSp>
        <p:nvGrpSpPr>
          <p:cNvPr id="25" name="مجموعة 24">
            <a:extLst>
              <a:ext uri="{FF2B5EF4-FFF2-40B4-BE49-F238E27FC236}">
                <a16:creationId xmlns:a16="http://schemas.microsoft.com/office/drawing/2014/main" id="{8E34587B-8F6C-F9CD-EDE6-C4F7AC503135}"/>
              </a:ext>
            </a:extLst>
          </p:cNvPr>
          <p:cNvGrpSpPr/>
          <p:nvPr/>
        </p:nvGrpSpPr>
        <p:grpSpPr>
          <a:xfrm>
            <a:off x="875503" y="2877314"/>
            <a:ext cx="10456362" cy="830997"/>
            <a:chOff x="875503" y="2877314"/>
            <a:chExt cx="10456362" cy="830997"/>
          </a:xfrm>
        </p:grpSpPr>
        <p:sp>
          <p:nvSpPr>
            <p:cNvPr id="3" name="مربع نص 2">
              <a:extLst>
                <a:ext uri="{FF2B5EF4-FFF2-40B4-BE49-F238E27FC236}">
                  <a16:creationId xmlns:a16="http://schemas.microsoft.com/office/drawing/2014/main" id="{9587EC4E-8DE0-DBBA-CB30-4938A2FBB318}"/>
                </a:ext>
              </a:extLst>
            </p:cNvPr>
            <p:cNvSpPr txBox="1"/>
            <p:nvPr/>
          </p:nvSpPr>
          <p:spPr>
            <a:xfrm>
              <a:off x="875503" y="2877314"/>
              <a:ext cx="9904033" cy="830997"/>
            </a:xfrm>
            <a:prstGeom prst="rect">
              <a:avLst/>
            </a:prstGeom>
            <a:noFill/>
          </p:spPr>
          <p:txBody>
            <a:bodyPr wrap="square">
              <a:spAutoFit/>
            </a:bodyPr>
            <a:lstStyle>
              <a:defPPr>
                <a:defRPr lang="en-US"/>
              </a:defPPr>
              <a:lvl1pPr algn="justLow">
                <a:defRPr sz="2400" b="1">
                  <a:cs typeface="+mj-cs"/>
                </a:defRPr>
              </a:lvl1pPr>
            </a:lstStyle>
            <a:p>
              <a:r>
                <a:rPr lang="ar-EG" dirty="0">
                  <a:solidFill>
                    <a:srgbClr val="0070C0"/>
                  </a:solidFill>
                </a:rPr>
                <a:t>تعزيز التعلم النشط: </a:t>
              </a:r>
              <a:r>
                <a:rPr lang="ar-EG" dirty="0"/>
                <a:t>تشجيع الطلاب على المشاركة الفعالة في عملية التعلم واكتشاف المعرفة بأنفسهم. </a:t>
              </a:r>
              <a:endParaRPr lang="en-US" dirty="0"/>
            </a:p>
          </p:txBody>
        </p:sp>
        <p:pic>
          <p:nvPicPr>
            <p:cNvPr id="17" name="رسم 16" descr="شارة مع تعبئة خالصة">
              <a:extLst>
                <a:ext uri="{FF2B5EF4-FFF2-40B4-BE49-F238E27FC236}">
                  <a16:creationId xmlns:a16="http://schemas.microsoft.com/office/drawing/2014/main" id="{B927162F-59D4-4166-1E24-7B334D410E9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739421" y="2884755"/>
              <a:ext cx="592444" cy="592444"/>
            </a:xfrm>
            <a:prstGeom prst="rect">
              <a:avLst/>
            </a:prstGeom>
          </p:spPr>
        </p:pic>
      </p:grpSp>
      <p:grpSp>
        <p:nvGrpSpPr>
          <p:cNvPr id="26" name="مجموعة 25">
            <a:extLst>
              <a:ext uri="{FF2B5EF4-FFF2-40B4-BE49-F238E27FC236}">
                <a16:creationId xmlns:a16="http://schemas.microsoft.com/office/drawing/2014/main" id="{A213809B-288C-8151-A174-35F97EFEBB3B}"/>
              </a:ext>
            </a:extLst>
          </p:cNvPr>
          <p:cNvGrpSpPr/>
          <p:nvPr/>
        </p:nvGrpSpPr>
        <p:grpSpPr>
          <a:xfrm>
            <a:off x="875503" y="3740145"/>
            <a:ext cx="10471017" cy="872664"/>
            <a:chOff x="875503" y="3740145"/>
            <a:chExt cx="10471017" cy="872664"/>
          </a:xfrm>
        </p:grpSpPr>
        <p:sp>
          <p:nvSpPr>
            <p:cNvPr id="8" name="مربع نص 7">
              <a:extLst>
                <a:ext uri="{FF2B5EF4-FFF2-40B4-BE49-F238E27FC236}">
                  <a16:creationId xmlns:a16="http://schemas.microsoft.com/office/drawing/2014/main" id="{15E9FF33-4543-C71C-4C7B-BA1BBFB5F3B1}"/>
                </a:ext>
              </a:extLst>
            </p:cNvPr>
            <p:cNvSpPr txBox="1"/>
            <p:nvPr/>
          </p:nvSpPr>
          <p:spPr>
            <a:xfrm>
              <a:off x="875503" y="3781812"/>
              <a:ext cx="9904033" cy="830997"/>
            </a:xfrm>
            <a:prstGeom prst="rect">
              <a:avLst/>
            </a:prstGeom>
            <a:noFill/>
          </p:spPr>
          <p:txBody>
            <a:bodyPr wrap="square">
              <a:spAutoFit/>
            </a:bodyPr>
            <a:lstStyle>
              <a:defPPr>
                <a:defRPr lang="en-US"/>
              </a:defPPr>
              <a:lvl1pPr algn="justLow">
                <a:defRPr sz="2400" b="1">
                  <a:cs typeface="+mj-cs"/>
                </a:defRPr>
              </a:lvl1pPr>
            </a:lstStyle>
            <a:p>
              <a:r>
                <a:rPr lang="ar-EG" dirty="0">
                  <a:solidFill>
                    <a:srgbClr val="0070C0"/>
                  </a:solidFill>
                </a:rPr>
                <a:t>تطوير القدرة على حل المشكلات: </a:t>
              </a:r>
              <a:r>
                <a:rPr lang="ar-EG" dirty="0"/>
                <a:t>تجهيز الطلاب لمواجهة تحديات الحياة الواقعية والعمل بشكل فعال في بيئات متغيرة</a:t>
              </a:r>
              <a:endParaRPr lang="en-US" dirty="0"/>
            </a:p>
          </p:txBody>
        </p:sp>
        <p:pic>
          <p:nvPicPr>
            <p:cNvPr id="19" name="رسم 18" descr="شارة 3 مع تعبئة خالصة">
              <a:extLst>
                <a:ext uri="{FF2B5EF4-FFF2-40B4-BE49-F238E27FC236}">
                  <a16:creationId xmlns:a16="http://schemas.microsoft.com/office/drawing/2014/main" id="{8466D7DC-3287-3271-6BDF-161484AD8BA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754076" y="3740145"/>
              <a:ext cx="592444" cy="592444"/>
            </a:xfrm>
            <a:prstGeom prst="rect">
              <a:avLst/>
            </a:prstGeom>
          </p:spPr>
        </p:pic>
      </p:grpSp>
      <p:grpSp>
        <p:nvGrpSpPr>
          <p:cNvPr id="27" name="مجموعة 26">
            <a:extLst>
              <a:ext uri="{FF2B5EF4-FFF2-40B4-BE49-F238E27FC236}">
                <a16:creationId xmlns:a16="http://schemas.microsoft.com/office/drawing/2014/main" id="{6E461710-0175-05B0-1348-88194C32E51C}"/>
              </a:ext>
            </a:extLst>
          </p:cNvPr>
          <p:cNvGrpSpPr/>
          <p:nvPr/>
        </p:nvGrpSpPr>
        <p:grpSpPr>
          <a:xfrm>
            <a:off x="1316929" y="4644254"/>
            <a:ext cx="10029591" cy="592444"/>
            <a:chOff x="1316929" y="4644254"/>
            <a:chExt cx="10029591" cy="592444"/>
          </a:xfrm>
        </p:grpSpPr>
        <p:sp>
          <p:nvSpPr>
            <p:cNvPr id="10" name="مربع نص 9">
              <a:extLst>
                <a:ext uri="{FF2B5EF4-FFF2-40B4-BE49-F238E27FC236}">
                  <a16:creationId xmlns:a16="http://schemas.microsoft.com/office/drawing/2014/main" id="{04F89AAE-2666-F10A-7F67-606FBD3ECBFA}"/>
                </a:ext>
              </a:extLst>
            </p:cNvPr>
            <p:cNvSpPr txBox="1"/>
            <p:nvPr/>
          </p:nvSpPr>
          <p:spPr>
            <a:xfrm>
              <a:off x="1316929" y="4759031"/>
              <a:ext cx="9462607" cy="461665"/>
            </a:xfrm>
            <a:prstGeom prst="rect">
              <a:avLst/>
            </a:prstGeom>
            <a:noFill/>
          </p:spPr>
          <p:txBody>
            <a:bodyPr wrap="square">
              <a:spAutoFit/>
            </a:bodyPr>
            <a:lstStyle>
              <a:defPPr>
                <a:defRPr lang="en-US"/>
              </a:defPPr>
              <a:lvl1pPr algn="justLow">
                <a:defRPr sz="2400" b="1">
                  <a:cs typeface="+mj-cs"/>
                </a:defRPr>
              </a:lvl1pPr>
            </a:lstStyle>
            <a:p>
              <a:r>
                <a:rPr lang="ar-EG" dirty="0">
                  <a:solidFill>
                    <a:srgbClr val="0070C0"/>
                  </a:solidFill>
                </a:rPr>
                <a:t>تعزيز العمل الجماعي: </a:t>
              </a:r>
              <a:r>
                <a:rPr lang="ar-EG" dirty="0"/>
                <a:t>تشجيع التعاون والتعلم المتبادل بين الطلاب. </a:t>
              </a:r>
              <a:endParaRPr lang="en-US" dirty="0"/>
            </a:p>
          </p:txBody>
        </p:sp>
        <p:pic>
          <p:nvPicPr>
            <p:cNvPr id="21" name="رسم 20" descr="شارة 4 مع تعبئة خالصة">
              <a:extLst>
                <a:ext uri="{FF2B5EF4-FFF2-40B4-BE49-F238E27FC236}">
                  <a16:creationId xmlns:a16="http://schemas.microsoft.com/office/drawing/2014/main" id="{867F77FC-2B15-6FDF-3980-A6838F2A7C4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754076" y="4644254"/>
              <a:ext cx="592444" cy="592444"/>
            </a:xfrm>
            <a:prstGeom prst="rect">
              <a:avLst/>
            </a:prstGeom>
          </p:spPr>
        </p:pic>
      </p:grpSp>
      <p:grpSp>
        <p:nvGrpSpPr>
          <p:cNvPr id="28" name="مجموعة 27">
            <a:extLst>
              <a:ext uri="{FF2B5EF4-FFF2-40B4-BE49-F238E27FC236}">
                <a16:creationId xmlns:a16="http://schemas.microsoft.com/office/drawing/2014/main" id="{098B8CE4-B48B-12CD-1D9C-19C3C2236DC8}"/>
              </a:ext>
            </a:extLst>
          </p:cNvPr>
          <p:cNvGrpSpPr/>
          <p:nvPr/>
        </p:nvGrpSpPr>
        <p:grpSpPr>
          <a:xfrm>
            <a:off x="2188724" y="5220696"/>
            <a:ext cx="9157796" cy="607887"/>
            <a:chOff x="2188724" y="5220696"/>
            <a:chExt cx="9157796" cy="607887"/>
          </a:xfrm>
        </p:grpSpPr>
        <p:sp>
          <p:nvSpPr>
            <p:cNvPr id="12" name="مربع نص 11">
              <a:extLst>
                <a:ext uri="{FF2B5EF4-FFF2-40B4-BE49-F238E27FC236}">
                  <a16:creationId xmlns:a16="http://schemas.microsoft.com/office/drawing/2014/main" id="{0287EC4E-DB3B-73C0-4898-03354BB488A1}"/>
                </a:ext>
              </a:extLst>
            </p:cNvPr>
            <p:cNvSpPr txBox="1"/>
            <p:nvPr/>
          </p:nvSpPr>
          <p:spPr>
            <a:xfrm>
              <a:off x="2188724" y="5366918"/>
              <a:ext cx="8590812" cy="461665"/>
            </a:xfrm>
            <a:prstGeom prst="rect">
              <a:avLst/>
            </a:prstGeom>
            <a:noFill/>
          </p:spPr>
          <p:txBody>
            <a:bodyPr wrap="square">
              <a:spAutoFit/>
            </a:bodyPr>
            <a:lstStyle>
              <a:defPPr>
                <a:defRPr lang="en-US"/>
              </a:defPPr>
              <a:lvl1pPr algn="justLow">
                <a:defRPr sz="2400" b="1">
                  <a:cs typeface="+mj-cs"/>
                </a:defRPr>
              </a:lvl1pPr>
            </a:lstStyle>
            <a:p>
              <a:r>
                <a:rPr lang="ar-EG" dirty="0">
                  <a:solidFill>
                    <a:srgbClr val="0070C0"/>
                  </a:solidFill>
                </a:rPr>
                <a:t>ربط المعرفة بالواقع: </a:t>
              </a:r>
              <a:r>
                <a:rPr lang="ar-EG" dirty="0"/>
                <a:t>مساعدة الطلاب على تطبيق ما تعلموه في مواقف حياتية عملية.</a:t>
              </a:r>
              <a:endParaRPr lang="en-US" dirty="0"/>
            </a:p>
          </p:txBody>
        </p:sp>
        <p:pic>
          <p:nvPicPr>
            <p:cNvPr id="23" name="رسم 22" descr="شارة 5 مع تعبئة خالصة">
              <a:extLst>
                <a:ext uri="{FF2B5EF4-FFF2-40B4-BE49-F238E27FC236}">
                  <a16:creationId xmlns:a16="http://schemas.microsoft.com/office/drawing/2014/main" id="{0874E0B9-735C-D7F2-0E4D-C6B65EB828D6}"/>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0754076" y="5220696"/>
              <a:ext cx="592444" cy="592444"/>
            </a:xfrm>
            <a:prstGeom prst="rect">
              <a:avLst/>
            </a:prstGeom>
          </p:spPr>
        </p:pic>
      </p:grpSp>
    </p:spTree>
    <p:extLst>
      <p:ext uri="{BB962C8B-B14F-4D97-AF65-F5344CB8AC3E}">
        <p14:creationId xmlns:p14="http://schemas.microsoft.com/office/powerpoint/2010/main" val="2431733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78C92-2BD8-4182-2273-8CE3A4B4A8A9}"/>
            </a:ext>
          </a:extLst>
        </p:cNvPr>
        <p:cNvGrpSpPr/>
        <p:nvPr/>
      </p:nvGrpSpPr>
      <p:grpSpPr>
        <a:xfrm>
          <a:off x="0" y="0"/>
          <a:ext cx="0" cy="0"/>
          <a:chOff x="0" y="0"/>
          <a:chExt cx="0" cy="0"/>
        </a:xfrm>
      </p:grpSpPr>
      <p:sp>
        <p:nvSpPr>
          <p:cNvPr id="5" name="مربع نص 4">
            <a:extLst>
              <a:ext uri="{FF2B5EF4-FFF2-40B4-BE49-F238E27FC236}">
                <a16:creationId xmlns:a16="http://schemas.microsoft.com/office/drawing/2014/main" id="{68A3CCBC-3222-4559-2DBC-96A79324C6DA}"/>
              </a:ext>
            </a:extLst>
          </p:cNvPr>
          <p:cNvSpPr txBox="1"/>
          <p:nvPr/>
        </p:nvSpPr>
        <p:spPr>
          <a:xfrm>
            <a:off x="2656360" y="312435"/>
            <a:ext cx="7171110" cy="1685077"/>
          </a:xfrm>
          <a:prstGeom prst="rect">
            <a:avLst/>
          </a:prstGeom>
          <a:noFill/>
        </p:spPr>
        <p:txBody>
          <a:bodyPr wrap="square">
            <a:spAutoFit/>
          </a:bodyPr>
          <a:lstStyle/>
          <a:p>
            <a:pPr algn="ctr">
              <a:lnSpc>
                <a:spcPct val="150000"/>
              </a:lnSpc>
            </a:pPr>
            <a:r>
              <a:rPr lang="ar-EG" sz="3600" dirty="0">
                <a:solidFill>
                  <a:srgbClr val="002060"/>
                </a:solidFill>
                <a:cs typeface="PT Bold Heading" panose="02010400000000000000" pitchFamily="2" charset="-78"/>
              </a:rPr>
              <a:t>خطوات التدريس باستخدام طريقة حل المشكلات</a:t>
            </a:r>
            <a:endParaRPr lang="en-US" sz="3600" dirty="0">
              <a:solidFill>
                <a:srgbClr val="002060"/>
              </a:solidFill>
              <a:cs typeface="PT Bold Heading" panose="02010400000000000000" pitchFamily="2" charset="-78"/>
            </a:endParaRPr>
          </a:p>
        </p:txBody>
      </p:sp>
      <p:sp>
        <p:nvSpPr>
          <p:cNvPr id="14" name="سهم: لليسار 13">
            <a:extLst>
              <a:ext uri="{FF2B5EF4-FFF2-40B4-BE49-F238E27FC236}">
                <a16:creationId xmlns:a16="http://schemas.microsoft.com/office/drawing/2014/main" id="{95B9BF9C-BC72-3002-C61D-EE93E47FF3FB}"/>
              </a:ext>
            </a:extLst>
          </p:cNvPr>
          <p:cNvSpPr/>
          <p:nvPr/>
        </p:nvSpPr>
        <p:spPr>
          <a:xfrm>
            <a:off x="2050813" y="2372114"/>
            <a:ext cx="8382201" cy="2966197"/>
          </a:xfrm>
          <a:prstGeom prst="leftArrow">
            <a:avLst/>
          </a:prstGeom>
          <a:solidFill>
            <a:schemeClr val="accent1">
              <a:lumMod val="20000"/>
              <a:lumOff val="80000"/>
            </a:schemeClr>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6" name="شكل حر: شكل 15">
            <a:extLst>
              <a:ext uri="{FF2B5EF4-FFF2-40B4-BE49-F238E27FC236}">
                <a16:creationId xmlns:a16="http://schemas.microsoft.com/office/drawing/2014/main" id="{EF2166AE-F5F4-F80B-0D45-EC02C6EC87BD}"/>
              </a:ext>
            </a:extLst>
          </p:cNvPr>
          <p:cNvSpPr/>
          <p:nvPr/>
        </p:nvSpPr>
        <p:spPr>
          <a:xfrm>
            <a:off x="9796749" y="3261973"/>
            <a:ext cx="1370548" cy="1186478"/>
          </a:xfrm>
          <a:custGeom>
            <a:avLst/>
            <a:gdLst>
              <a:gd name="connsiteX0" fmla="*/ 0 w 1370548"/>
              <a:gd name="connsiteY0" fmla="*/ 197750 h 1186478"/>
              <a:gd name="connsiteX1" fmla="*/ 197750 w 1370548"/>
              <a:gd name="connsiteY1" fmla="*/ 0 h 1186478"/>
              <a:gd name="connsiteX2" fmla="*/ 1172798 w 1370548"/>
              <a:gd name="connsiteY2" fmla="*/ 0 h 1186478"/>
              <a:gd name="connsiteX3" fmla="*/ 1370548 w 1370548"/>
              <a:gd name="connsiteY3" fmla="*/ 197750 h 1186478"/>
              <a:gd name="connsiteX4" fmla="*/ 1370548 w 1370548"/>
              <a:gd name="connsiteY4" fmla="*/ 988728 h 1186478"/>
              <a:gd name="connsiteX5" fmla="*/ 1172798 w 1370548"/>
              <a:gd name="connsiteY5" fmla="*/ 1186478 h 1186478"/>
              <a:gd name="connsiteX6" fmla="*/ 197750 w 1370548"/>
              <a:gd name="connsiteY6" fmla="*/ 1186478 h 1186478"/>
              <a:gd name="connsiteX7" fmla="*/ 0 w 1370548"/>
              <a:gd name="connsiteY7" fmla="*/ 988728 h 1186478"/>
              <a:gd name="connsiteX8" fmla="*/ 0 w 1370548"/>
              <a:gd name="connsiteY8" fmla="*/ 197750 h 1186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0548" h="1186478">
                <a:moveTo>
                  <a:pt x="0" y="197750"/>
                </a:moveTo>
                <a:cubicBezTo>
                  <a:pt x="0" y="88536"/>
                  <a:pt x="88536" y="0"/>
                  <a:pt x="197750" y="0"/>
                </a:cubicBezTo>
                <a:lnTo>
                  <a:pt x="1172798" y="0"/>
                </a:lnTo>
                <a:cubicBezTo>
                  <a:pt x="1282012" y="0"/>
                  <a:pt x="1370548" y="88536"/>
                  <a:pt x="1370548" y="197750"/>
                </a:cubicBezTo>
                <a:lnTo>
                  <a:pt x="1370548" y="988728"/>
                </a:lnTo>
                <a:cubicBezTo>
                  <a:pt x="1370548" y="1097942"/>
                  <a:pt x="1282012" y="1186478"/>
                  <a:pt x="1172798" y="1186478"/>
                </a:cubicBezTo>
                <a:lnTo>
                  <a:pt x="197750" y="1186478"/>
                </a:lnTo>
                <a:cubicBezTo>
                  <a:pt x="88536" y="1186478"/>
                  <a:pt x="0" y="1097942"/>
                  <a:pt x="0" y="988728"/>
                </a:cubicBezTo>
                <a:lnTo>
                  <a:pt x="0" y="197750"/>
                </a:lnTo>
                <a:close/>
              </a:path>
            </a:pathLst>
          </a:custGeom>
          <a:solidFill>
            <a:schemeClr val="accent4">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4119" tIns="134119" rIns="134119" bIns="134119" numCol="1" spcCol="1270" anchor="ctr" anchorCtr="0">
            <a:noAutofit/>
          </a:bodyPr>
          <a:lstStyle/>
          <a:p>
            <a:pPr marL="0" lvl="0" indent="0" algn="ctr" defTabSz="889000">
              <a:lnSpc>
                <a:spcPct val="90000"/>
              </a:lnSpc>
              <a:spcBef>
                <a:spcPct val="0"/>
              </a:spcBef>
              <a:spcAft>
                <a:spcPct val="35000"/>
              </a:spcAft>
              <a:buNone/>
            </a:pPr>
            <a:r>
              <a:rPr lang="ar-SA" sz="2000" b="1" kern="1200"/>
              <a:t>الشعور أو الإحساس بالمشكلة</a:t>
            </a:r>
            <a:endParaRPr lang="en-US" sz="2000" kern="1200"/>
          </a:p>
        </p:txBody>
      </p:sp>
      <p:sp>
        <p:nvSpPr>
          <p:cNvPr id="18" name="شكل حر: شكل 17">
            <a:extLst>
              <a:ext uri="{FF2B5EF4-FFF2-40B4-BE49-F238E27FC236}">
                <a16:creationId xmlns:a16="http://schemas.microsoft.com/office/drawing/2014/main" id="{A14F3A15-62B6-65D1-715E-273B3CC4C033}"/>
              </a:ext>
            </a:extLst>
          </p:cNvPr>
          <p:cNvSpPr/>
          <p:nvPr/>
        </p:nvSpPr>
        <p:spPr>
          <a:xfrm>
            <a:off x="8415886" y="3261973"/>
            <a:ext cx="1202462" cy="1186478"/>
          </a:xfrm>
          <a:custGeom>
            <a:avLst/>
            <a:gdLst>
              <a:gd name="connsiteX0" fmla="*/ 0 w 1202462"/>
              <a:gd name="connsiteY0" fmla="*/ 197750 h 1186478"/>
              <a:gd name="connsiteX1" fmla="*/ 197750 w 1202462"/>
              <a:gd name="connsiteY1" fmla="*/ 0 h 1186478"/>
              <a:gd name="connsiteX2" fmla="*/ 1004712 w 1202462"/>
              <a:gd name="connsiteY2" fmla="*/ 0 h 1186478"/>
              <a:gd name="connsiteX3" fmla="*/ 1202462 w 1202462"/>
              <a:gd name="connsiteY3" fmla="*/ 197750 h 1186478"/>
              <a:gd name="connsiteX4" fmla="*/ 1202462 w 1202462"/>
              <a:gd name="connsiteY4" fmla="*/ 988728 h 1186478"/>
              <a:gd name="connsiteX5" fmla="*/ 1004712 w 1202462"/>
              <a:gd name="connsiteY5" fmla="*/ 1186478 h 1186478"/>
              <a:gd name="connsiteX6" fmla="*/ 197750 w 1202462"/>
              <a:gd name="connsiteY6" fmla="*/ 1186478 h 1186478"/>
              <a:gd name="connsiteX7" fmla="*/ 0 w 1202462"/>
              <a:gd name="connsiteY7" fmla="*/ 988728 h 1186478"/>
              <a:gd name="connsiteX8" fmla="*/ 0 w 1202462"/>
              <a:gd name="connsiteY8" fmla="*/ 197750 h 1186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02462" h="1186478">
                <a:moveTo>
                  <a:pt x="0" y="197750"/>
                </a:moveTo>
                <a:cubicBezTo>
                  <a:pt x="0" y="88536"/>
                  <a:pt x="88536" y="0"/>
                  <a:pt x="197750" y="0"/>
                </a:cubicBezTo>
                <a:lnTo>
                  <a:pt x="1004712" y="0"/>
                </a:lnTo>
                <a:cubicBezTo>
                  <a:pt x="1113926" y="0"/>
                  <a:pt x="1202462" y="88536"/>
                  <a:pt x="1202462" y="197750"/>
                </a:cubicBezTo>
                <a:lnTo>
                  <a:pt x="1202462" y="988728"/>
                </a:lnTo>
                <a:cubicBezTo>
                  <a:pt x="1202462" y="1097942"/>
                  <a:pt x="1113926" y="1186478"/>
                  <a:pt x="1004712" y="1186478"/>
                </a:cubicBezTo>
                <a:lnTo>
                  <a:pt x="197750" y="1186478"/>
                </a:lnTo>
                <a:cubicBezTo>
                  <a:pt x="88536" y="1186478"/>
                  <a:pt x="0" y="1097942"/>
                  <a:pt x="0" y="988728"/>
                </a:cubicBezTo>
                <a:lnTo>
                  <a:pt x="0" y="197750"/>
                </a:lnTo>
                <a:close/>
              </a:path>
            </a:pathLst>
          </a:custGeom>
          <a:solidFill>
            <a:schemeClr val="accent4">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4119" tIns="134119" rIns="134119" bIns="134119" numCol="1" spcCol="1270" anchor="ctr" anchorCtr="0">
            <a:noAutofit/>
          </a:bodyPr>
          <a:lstStyle/>
          <a:p>
            <a:pPr marL="0" lvl="0" indent="0" algn="ctr" defTabSz="889000">
              <a:lnSpc>
                <a:spcPct val="90000"/>
              </a:lnSpc>
              <a:spcBef>
                <a:spcPct val="0"/>
              </a:spcBef>
              <a:spcAft>
                <a:spcPct val="35000"/>
              </a:spcAft>
              <a:buNone/>
            </a:pPr>
            <a:r>
              <a:rPr lang="ar-SA" sz="2000" b="1" kern="1200" dirty="0"/>
              <a:t>تحديد المشكلة وتوضيحها</a:t>
            </a:r>
            <a:endParaRPr lang="en-US" sz="2000" kern="1200" dirty="0"/>
          </a:p>
        </p:txBody>
      </p:sp>
      <p:sp>
        <p:nvSpPr>
          <p:cNvPr id="20" name="شكل حر: شكل 19">
            <a:extLst>
              <a:ext uri="{FF2B5EF4-FFF2-40B4-BE49-F238E27FC236}">
                <a16:creationId xmlns:a16="http://schemas.microsoft.com/office/drawing/2014/main" id="{8904732A-32D0-3366-6B48-E3C001966D97}"/>
              </a:ext>
            </a:extLst>
          </p:cNvPr>
          <p:cNvSpPr/>
          <p:nvPr/>
        </p:nvSpPr>
        <p:spPr>
          <a:xfrm>
            <a:off x="7167079" y="3261973"/>
            <a:ext cx="1070406" cy="1186478"/>
          </a:xfrm>
          <a:custGeom>
            <a:avLst/>
            <a:gdLst>
              <a:gd name="connsiteX0" fmla="*/ 0 w 1070406"/>
              <a:gd name="connsiteY0" fmla="*/ 178405 h 1186478"/>
              <a:gd name="connsiteX1" fmla="*/ 178405 w 1070406"/>
              <a:gd name="connsiteY1" fmla="*/ 0 h 1186478"/>
              <a:gd name="connsiteX2" fmla="*/ 892001 w 1070406"/>
              <a:gd name="connsiteY2" fmla="*/ 0 h 1186478"/>
              <a:gd name="connsiteX3" fmla="*/ 1070406 w 1070406"/>
              <a:gd name="connsiteY3" fmla="*/ 178405 h 1186478"/>
              <a:gd name="connsiteX4" fmla="*/ 1070406 w 1070406"/>
              <a:gd name="connsiteY4" fmla="*/ 1008073 h 1186478"/>
              <a:gd name="connsiteX5" fmla="*/ 892001 w 1070406"/>
              <a:gd name="connsiteY5" fmla="*/ 1186478 h 1186478"/>
              <a:gd name="connsiteX6" fmla="*/ 178405 w 1070406"/>
              <a:gd name="connsiteY6" fmla="*/ 1186478 h 1186478"/>
              <a:gd name="connsiteX7" fmla="*/ 0 w 1070406"/>
              <a:gd name="connsiteY7" fmla="*/ 1008073 h 1186478"/>
              <a:gd name="connsiteX8" fmla="*/ 0 w 1070406"/>
              <a:gd name="connsiteY8" fmla="*/ 178405 h 1186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0406" h="1186478">
                <a:moveTo>
                  <a:pt x="0" y="178405"/>
                </a:moveTo>
                <a:cubicBezTo>
                  <a:pt x="0" y="79875"/>
                  <a:pt x="79875" y="0"/>
                  <a:pt x="178405" y="0"/>
                </a:cubicBezTo>
                <a:lnTo>
                  <a:pt x="892001" y="0"/>
                </a:lnTo>
                <a:cubicBezTo>
                  <a:pt x="990531" y="0"/>
                  <a:pt x="1070406" y="79875"/>
                  <a:pt x="1070406" y="178405"/>
                </a:cubicBezTo>
                <a:lnTo>
                  <a:pt x="1070406" y="1008073"/>
                </a:lnTo>
                <a:cubicBezTo>
                  <a:pt x="1070406" y="1106603"/>
                  <a:pt x="990531" y="1186478"/>
                  <a:pt x="892001" y="1186478"/>
                </a:cubicBezTo>
                <a:lnTo>
                  <a:pt x="178405" y="1186478"/>
                </a:lnTo>
                <a:cubicBezTo>
                  <a:pt x="79875" y="1186478"/>
                  <a:pt x="0" y="1106603"/>
                  <a:pt x="0" y="1008073"/>
                </a:cubicBezTo>
                <a:lnTo>
                  <a:pt x="0" y="178405"/>
                </a:lnTo>
                <a:close/>
              </a:path>
            </a:pathLst>
          </a:custGeom>
          <a:solidFill>
            <a:schemeClr val="accent4">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8453" tIns="128453" rIns="128453" bIns="128453" numCol="1" spcCol="1270" anchor="ctr" anchorCtr="0">
            <a:noAutofit/>
          </a:bodyPr>
          <a:lstStyle/>
          <a:p>
            <a:pPr marL="0" lvl="0" indent="0" algn="ctr" defTabSz="889000">
              <a:lnSpc>
                <a:spcPct val="90000"/>
              </a:lnSpc>
              <a:spcBef>
                <a:spcPct val="0"/>
              </a:spcBef>
              <a:spcAft>
                <a:spcPct val="35000"/>
              </a:spcAft>
              <a:buNone/>
            </a:pPr>
            <a:r>
              <a:rPr lang="ar-SA" sz="2000" b="1" kern="1200"/>
              <a:t>وضع الفروض المناسبة</a:t>
            </a:r>
            <a:endParaRPr lang="en-US" sz="2000" kern="1200"/>
          </a:p>
        </p:txBody>
      </p:sp>
      <p:sp>
        <p:nvSpPr>
          <p:cNvPr id="22" name="شكل حر: شكل 21">
            <a:extLst>
              <a:ext uri="{FF2B5EF4-FFF2-40B4-BE49-F238E27FC236}">
                <a16:creationId xmlns:a16="http://schemas.microsoft.com/office/drawing/2014/main" id="{A1E539FC-CB40-A397-6A07-358FA66EA7D5}"/>
              </a:ext>
            </a:extLst>
          </p:cNvPr>
          <p:cNvSpPr/>
          <p:nvPr/>
        </p:nvSpPr>
        <p:spPr>
          <a:xfrm>
            <a:off x="5523516" y="3261973"/>
            <a:ext cx="1465161" cy="1186478"/>
          </a:xfrm>
          <a:custGeom>
            <a:avLst/>
            <a:gdLst>
              <a:gd name="connsiteX0" fmla="*/ 0 w 1465161"/>
              <a:gd name="connsiteY0" fmla="*/ 197750 h 1186478"/>
              <a:gd name="connsiteX1" fmla="*/ 197750 w 1465161"/>
              <a:gd name="connsiteY1" fmla="*/ 0 h 1186478"/>
              <a:gd name="connsiteX2" fmla="*/ 1267411 w 1465161"/>
              <a:gd name="connsiteY2" fmla="*/ 0 h 1186478"/>
              <a:gd name="connsiteX3" fmla="*/ 1465161 w 1465161"/>
              <a:gd name="connsiteY3" fmla="*/ 197750 h 1186478"/>
              <a:gd name="connsiteX4" fmla="*/ 1465161 w 1465161"/>
              <a:gd name="connsiteY4" fmla="*/ 988728 h 1186478"/>
              <a:gd name="connsiteX5" fmla="*/ 1267411 w 1465161"/>
              <a:gd name="connsiteY5" fmla="*/ 1186478 h 1186478"/>
              <a:gd name="connsiteX6" fmla="*/ 197750 w 1465161"/>
              <a:gd name="connsiteY6" fmla="*/ 1186478 h 1186478"/>
              <a:gd name="connsiteX7" fmla="*/ 0 w 1465161"/>
              <a:gd name="connsiteY7" fmla="*/ 988728 h 1186478"/>
              <a:gd name="connsiteX8" fmla="*/ 0 w 1465161"/>
              <a:gd name="connsiteY8" fmla="*/ 197750 h 1186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5161" h="1186478">
                <a:moveTo>
                  <a:pt x="0" y="197750"/>
                </a:moveTo>
                <a:cubicBezTo>
                  <a:pt x="0" y="88536"/>
                  <a:pt x="88536" y="0"/>
                  <a:pt x="197750" y="0"/>
                </a:cubicBezTo>
                <a:lnTo>
                  <a:pt x="1267411" y="0"/>
                </a:lnTo>
                <a:cubicBezTo>
                  <a:pt x="1376625" y="0"/>
                  <a:pt x="1465161" y="88536"/>
                  <a:pt x="1465161" y="197750"/>
                </a:cubicBezTo>
                <a:lnTo>
                  <a:pt x="1465161" y="988728"/>
                </a:lnTo>
                <a:cubicBezTo>
                  <a:pt x="1465161" y="1097942"/>
                  <a:pt x="1376625" y="1186478"/>
                  <a:pt x="1267411" y="1186478"/>
                </a:cubicBezTo>
                <a:lnTo>
                  <a:pt x="197750" y="1186478"/>
                </a:lnTo>
                <a:cubicBezTo>
                  <a:pt x="88536" y="1186478"/>
                  <a:pt x="0" y="1097942"/>
                  <a:pt x="0" y="988728"/>
                </a:cubicBezTo>
                <a:lnTo>
                  <a:pt x="0" y="197750"/>
                </a:lnTo>
                <a:close/>
              </a:path>
            </a:pathLst>
          </a:custGeom>
          <a:solidFill>
            <a:schemeClr val="accent4">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4119" tIns="134119" rIns="134119" bIns="134119" numCol="1" spcCol="1270" anchor="ctr" anchorCtr="0">
            <a:noAutofit/>
          </a:bodyPr>
          <a:lstStyle/>
          <a:p>
            <a:pPr marL="0" lvl="0" indent="0" algn="ctr" defTabSz="889000">
              <a:lnSpc>
                <a:spcPct val="90000"/>
              </a:lnSpc>
              <a:spcBef>
                <a:spcPct val="0"/>
              </a:spcBef>
              <a:spcAft>
                <a:spcPct val="35000"/>
              </a:spcAft>
              <a:buNone/>
            </a:pPr>
            <a:r>
              <a:rPr lang="ar-SA" sz="2000" b="1" kern="1200"/>
              <a:t>جمع المعلومات حول المشكلة </a:t>
            </a:r>
            <a:endParaRPr lang="en-US" sz="2000" kern="1200"/>
          </a:p>
        </p:txBody>
      </p:sp>
      <p:sp>
        <p:nvSpPr>
          <p:cNvPr id="29" name="شكل حر: شكل 28">
            <a:extLst>
              <a:ext uri="{FF2B5EF4-FFF2-40B4-BE49-F238E27FC236}">
                <a16:creationId xmlns:a16="http://schemas.microsoft.com/office/drawing/2014/main" id="{0DDEC5DA-619A-97FA-A5FD-5F2137D95D16}"/>
              </a:ext>
            </a:extLst>
          </p:cNvPr>
          <p:cNvSpPr/>
          <p:nvPr/>
        </p:nvSpPr>
        <p:spPr>
          <a:xfrm>
            <a:off x="3814145" y="3261973"/>
            <a:ext cx="1530970" cy="1186478"/>
          </a:xfrm>
          <a:custGeom>
            <a:avLst/>
            <a:gdLst>
              <a:gd name="connsiteX0" fmla="*/ 0 w 1530970"/>
              <a:gd name="connsiteY0" fmla="*/ 197750 h 1186478"/>
              <a:gd name="connsiteX1" fmla="*/ 197750 w 1530970"/>
              <a:gd name="connsiteY1" fmla="*/ 0 h 1186478"/>
              <a:gd name="connsiteX2" fmla="*/ 1333220 w 1530970"/>
              <a:gd name="connsiteY2" fmla="*/ 0 h 1186478"/>
              <a:gd name="connsiteX3" fmla="*/ 1530970 w 1530970"/>
              <a:gd name="connsiteY3" fmla="*/ 197750 h 1186478"/>
              <a:gd name="connsiteX4" fmla="*/ 1530970 w 1530970"/>
              <a:gd name="connsiteY4" fmla="*/ 988728 h 1186478"/>
              <a:gd name="connsiteX5" fmla="*/ 1333220 w 1530970"/>
              <a:gd name="connsiteY5" fmla="*/ 1186478 h 1186478"/>
              <a:gd name="connsiteX6" fmla="*/ 197750 w 1530970"/>
              <a:gd name="connsiteY6" fmla="*/ 1186478 h 1186478"/>
              <a:gd name="connsiteX7" fmla="*/ 0 w 1530970"/>
              <a:gd name="connsiteY7" fmla="*/ 988728 h 1186478"/>
              <a:gd name="connsiteX8" fmla="*/ 0 w 1530970"/>
              <a:gd name="connsiteY8" fmla="*/ 197750 h 1186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0970" h="1186478">
                <a:moveTo>
                  <a:pt x="0" y="197750"/>
                </a:moveTo>
                <a:cubicBezTo>
                  <a:pt x="0" y="88536"/>
                  <a:pt x="88536" y="0"/>
                  <a:pt x="197750" y="0"/>
                </a:cubicBezTo>
                <a:lnTo>
                  <a:pt x="1333220" y="0"/>
                </a:lnTo>
                <a:cubicBezTo>
                  <a:pt x="1442434" y="0"/>
                  <a:pt x="1530970" y="88536"/>
                  <a:pt x="1530970" y="197750"/>
                </a:cubicBezTo>
                <a:lnTo>
                  <a:pt x="1530970" y="988728"/>
                </a:lnTo>
                <a:cubicBezTo>
                  <a:pt x="1530970" y="1097942"/>
                  <a:pt x="1442434" y="1186478"/>
                  <a:pt x="1333220" y="1186478"/>
                </a:cubicBezTo>
                <a:lnTo>
                  <a:pt x="197750" y="1186478"/>
                </a:lnTo>
                <a:cubicBezTo>
                  <a:pt x="88536" y="1186478"/>
                  <a:pt x="0" y="1097942"/>
                  <a:pt x="0" y="988728"/>
                </a:cubicBezTo>
                <a:lnTo>
                  <a:pt x="0" y="197750"/>
                </a:lnTo>
                <a:close/>
              </a:path>
            </a:pathLst>
          </a:custGeom>
          <a:solidFill>
            <a:schemeClr val="accent4">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4119" tIns="134119" rIns="134119" bIns="134119" numCol="1" spcCol="1270" anchor="ctr" anchorCtr="0">
            <a:noAutofit/>
          </a:bodyPr>
          <a:lstStyle/>
          <a:p>
            <a:pPr marL="0" lvl="0" indent="0" algn="ctr" defTabSz="889000">
              <a:lnSpc>
                <a:spcPct val="90000"/>
              </a:lnSpc>
              <a:spcBef>
                <a:spcPct val="0"/>
              </a:spcBef>
              <a:spcAft>
                <a:spcPct val="35000"/>
              </a:spcAft>
              <a:buNone/>
            </a:pPr>
            <a:r>
              <a:rPr lang="ar-SA" sz="2000" b="1" kern="1200" dirty="0"/>
              <a:t>اختبار الفروض والتحقق من صحتها</a:t>
            </a:r>
            <a:endParaRPr lang="en-US" sz="2000" kern="1200" dirty="0"/>
          </a:p>
        </p:txBody>
      </p:sp>
      <p:sp>
        <p:nvSpPr>
          <p:cNvPr id="30" name="شكل حر: شكل 29">
            <a:extLst>
              <a:ext uri="{FF2B5EF4-FFF2-40B4-BE49-F238E27FC236}">
                <a16:creationId xmlns:a16="http://schemas.microsoft.com/office/drawing/2014/main" id="{6CE70D43-0648-65B2-FF2F-B5B20BE31A1A}"/>
              </a:ext>
            </a:extLst>
          </p:cNvPr>
          <p:cNvSpPr/>
          <p:nvPr/>
        </p:nvSpPr>
        <p:spPr>
          <a:xfrm>
            <a:off x="2565338" y="3261973"/>
            <a:ext cx="1070406" cy="1186478"/>
          </a:xfrm>
          <a:custGeom>
            <a:avLst/>
            <a:gdLst>
              <a:gd name="connsiteX0" fmla="*/ 0 w 1070406"/>
              <a:gd name="connsiteY0" fmla="*/ 178405 h 1186478"/>
              <a:gd name="connsiteX1" fmla="*/ 178405 w 1070406"/>
              <a:gd name="connsiteY1" fmla="*/ 0 h 1186478"/>
              <a:gd name="connsiteX2" fmla="*/ 892001 w 1070406"/>
              <a:gd name="connsiteY2" fmla="*/ 0 h 1186478"/>
              <a:gd name="connsiteX3" fmla="*/ 1070406 w 1070406"/>
              <a:gd name="connsiteY3" fmla="*/ 178405 h 1186478"/>
              <a:gd name="connsiteX4" fmla="*/ 1070406 w 1070406"/>
              <a:gd name="connsiteY4" fmla="*/ 1008073 h 1186478"/>
              <a:gd name="connsiteX5" fmla="*/ 892001 w 1070406"/>
              <a:gd name="connsiteY5" fmla="*/ 1186478 h 1186478"/>
              <a:gd name="connsiteX6" fmla="*/ 178405 w 1070406"/>
              <a:gd name="connsiteY6" fmla="*/ 1186478 h 1186478"/>
              <a:gd name="connsiteX7" fmla="*/ 0 w 1070406"/>
              <a:gd name="connsiteY7" fmla="*/ 1008073 h 1186478"/>
              <a:gd name="connsiteX8" fmla="*/ 0 w 1070406"/>
              <a:gd name="connsiteY8" fmla="*/ 178405 h 1186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0406" h="1186478">
                <a:moveTo>
                  <a:pt x="0" y="178405"/>
                </a:moveTo>
                <a:cubicBezTo>
                  <a:pt x="0" y="79875"/>
                  <a:pt x="79875" y="0"/>
                  <a:pt x="178405" y="0"/>
                </a:cubicBezTo>
                <a:lnTo>
                  <a:pt x="892001" y="0"/>
                </a:lnTo>
                <a:cubicBezTo>
                  <a:pt x="990531" y="0"/>
                  <a:pt x="1070406" y="79875"/>
                  <a:pt x="1070406" y="178405"/>
                </a:cubicBezTo>
                <a:lnTo>
                  <a:pt x="1070406" y="1008073"/>
                </a:lnTo>
                <a:cubicBezTo>
                  <a:pt x="1070406" y="1106603"/>
                  <a:pt x="990531" y="1186478"/>
                  <a:pt x="892001" y="1186478"/>
                </a:cubicBezTo>
                <a:lnTo>
                  <a:pt x="178405" y="1186478"/>
                </a:lnTo>
                <a:cubicBezTo>
                  <a:pt x="79875" y="1186478"/>
                  <a:pt x="0" y="1106603"/>
                  <a:pt x="0" y="1008073"/>
                </a:cubicBezTo>
                <a:lnTo>
                  <a:pt x="0" y="178405"/>
                </a:lnTo>
                <a:close/>
              </a:path>
            </a:pathLst>
          </a:custGeom>
          <a:solidFill>
            <a:schemeClr val="accent4">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8453" tIns="128453" rIns="128453" bIns="128453" numCol="1" spcCol="1270" anchor="ctr" anchorCtr="0">
            <a:noAutofit/>
          </a:bodyPr>
          <a:lstStyle/>
          <a:p>
            <a:pPr marL="0" lvl="0" indent="0" algn="ctr" defTabSz="889000">
              <a:lnSpc>
                <a:spcPct val="90000"/>
              </a:lnSpc>
              <a:spcBef>
                <a:spcPct val="0"/>
              </a:spcBef>
              <a:spcAft>
                <a:spcPct val="35000"/>
              </a:spcAft>
              <a:buNone/>
            </a:pPr>
            <a:r>
              <a:rPr lang="ar-SA" sz="2000" b="1" kern="1200"/>
              <a:t>التوصل إلى حل المشكلة</a:t>
            </a:r>
            <a:endParaRPr lang="en-US" sz="2000" kern="1200"/>
          </a:p>
        </p:txBody>
      </p:sp>
      <p:sp>
        <p:nvSpPr>
          <p:cNvPr id="31" name="شكل حر: شكل 30">
            <a:extLst>
              <a:ext uri="{FF2B5EF4-FFF2-40B4-BE49-F238E27FC236}">
                <a16:creationId xmlns:a16="http://schemas.microsoft.com/office/drawing/2014/main" id="{C0D79856-86C6-C68B-0BF7-E9ABED44835A}"/>
              </a:ext>
            </a:extLst>
          </p:cNvPr>
          <p:cNvSpPr/>
          <p:nvPr/>
        </p:nvSpPr>
        <p:spPr>
          <a:xfrm>
            <a:off x="1316530" y="3261973"/>
            <a:ext cx="1070406" cy="1186478"/>
          </a:xfrm>
          <a:custGeom>
            <a:avLst/>
            <a:gdLst>
              <a:gd name="connsiteX0" fmla="*/ 0 w 1070406"/>
              <a:gd name="connsiteY0" fmla="*/ 178405 h 1186478"/>
              <a:gd name="connsiteX1" fmla="*/ 178405 w 1070406"/>
              <a:gd name="connsiteY1" fmla="*/ 0 h 1186478"/>
              <a:gd name="connsiteX2" fmla="*/ 892001 w 1070406"/>
              <a:gd name="connsiteY2" fmla="*/ 0 h 1186478"/>
              <a:gd name="connsiteX3" fmla="*/ 1070406 w 1070406"/>
              <a:gd name="connsiteY3" fmla="*/ 178405 h 1186478"/>
              <a:gd name="connsiteX4" fmla="*/ 1070406 w 1070406"/>
              <a:gd name="connsiteY4" fmla="*/ 1008073 h 1186478"/>
              <a:gd name="connsiteX5" fmla="*/ 892001 w 1070406"/>
              <a:gd name="connsiteY5" fmla="*/ 1186478 h 1186478"/>
              <a:gd name="connsiteX6" fmla="*/ 178405 w 1070406"/>
              <a:gd name="connsiteY6" fmla="*/ 1186478 h 1186478"/>
              <a:gd name="connsiteX7" fmla="*/ 0 w 1070406"/>
              <a:gd name="connsiteY7" fmla="*/ 1008073 h 1186478"/>
              <a:gd name="connsiteX8" fmla="*/ 0 w 1070406"/>
              <a:gd name="connsiteY8" fmla="*/ 178405 h 1186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0406" h="1186478">
                <a:moveTo>
                  <a:pt x="0" y="178405"/>
                </a:moveTo>
                <a:cubicBezTo>
                  <a:pt x="0" y="79875"/>
                  <a:pt x="79875" y="0"/>
                  <a:pt x="178405" y="0"/>
                </a:cubicBezTo>
                <a:lnTo>
                  <a:pt x="892001" y="0"/>
                </a:lnTo>
                <a:cubicBezTo>
                  <a:pt x="990531" y="0"/>
                  <a:pt x="1070406" y="79875"/>
                  <a:pt x="1070406" y="178405"/>
                </a:cubicBezTo>
                <a:lnTo>
                  <a:pt x="1070406" y="1008073"/>
                </a:lnTo>
                <a:cubicBezTo>
                  <a:pt x="1070406" y="1106603"/>
                  <a:pt x="990531" y="1186478"/>
                  <a:pt x="892001" y="1186478"/>
                </a:cubicBezTo>
                <a:lnTo>
                  <a:pt x="178405" y="1186478"/>
                </a:lnTo>
                <a:cubicBezTo>
                  <a:pt x="79875" y="1186478"/>
                  <a:pt x="0" y="1106603"/>
                  <a:pt x="0" y="1008073"/>
                </a:cubicBezTo>
                <a:lnTo>
                  <a:pt x="0" y="178405"/>
                </a:lnTo>
                <a:close/>
              </a:path>
            </a:pathLst>
          </a:custGeom>
          <a:solidFill>
            <a:schemeClr val="accent4">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8453" tIns="128453" rIns="128453" bIns="128453" numCol="1" spcCol="1270" anchor="ctr" anchorCtr="0">
            <a:noAutofit/>
          </a:bodyPr>
          <a:lstStyle/>
          <a:p>
            <a:pPr marL="0" lvl="0" indent="0" algn="ctr" defTabSz="889000">
              <a:lnSpc>
                <a:spcPct val="90000"/>
              </a:lnSpc>
              <a:spcBef>
                <a:spcPct val="0"/>
              </a:spcBef>
              <a:spcAft>
                <a:spcPct val="35000"/>
              </a:spcAft>
              <a:buNone/>
            </a:pPr>
            <a:r>
              <a:rPr lang="ar-SA" sz="2000" b="1" kern="1200"/>
              <a:t>تعميم النتائج</a:t>
            </a:r>
            <a:endParaRPr lang="en-US" sz="2000" kern="1200"/>
          </a:p>
        </p:txBody>
      </p:sp>
    </p:spTree>
    <p:extLst>
      <p:ext uri="{BB962C8B-B14F-4D97-AF65-F5344CB8AC3E}">
        <p14:creationId xmlns:p14="http://schemas.microsoft.com/office/powerpoint/2010/main" val="1176454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8ACFD-C1CF-E193-97A7-44CADCC9316F}"/>
            </a:ext>
          </a:extLst>
        </p:cNvPr>
        <p:cNvGrpSpPr/>
        <p:nvPr/>
      </p:nvGrpSpPr>
      <p:grpSpPr>
        <a:xfrm>
          <a:off x="0" y="0"/>
          <a:ext cx="0" cy="0"/>
          <a:chOff x="0" y="0"/>
          <a:chExt cx="0" cy="0"/>
        </a:xfrm>
      </p:grpSpPr>
      <p:sp>
        <p:nvSpPr>
          <p:cNvPr id="8" name="مربع نص 7">
            <a:extLst>
              <a:ext uri="{FF2B5EF4-FFF2-40B4-BE49-F238E27FC236}">
                <a16:creationId xmlns:a16="http://schemas.microsoft.com/office/drawing/2014/main" id="{A1EE6154-8A56-F183-6112-878907A8EA54}"/>
              </a:ext>
            </a:extLst>
          </p:cNvPr>
          <p:cNvSpPr txBox="1"/>
          <p:nvPr/>
        </p:nvSpPr>
        <p:spPr>
          <a:xfrm>
            <a:off x="8590739" y="2371789"/>
            <a:ext cx="2935322" cy="1077218"/>
          </a:xfrm>
          <a:prstGeom prst="rect">
            <a:avLst/>
          </a:prstGeom>
          <a:noFill/>
        </p:spPr>
        <p:txBody>
          <a:bodyPr wrap="square">
            <a:spAutoFit/>
          </a:bodyPr>
          <a:lstStyle/>
          <a:p>
            <a:pPr algn="ctr"/>
            <a:r>
              <a:rPr lang="ar-EG" sz="3200" b="1" dirty="0">
                <a:solidFill>
                  <a:srgbClr val="FF7916"/>
                </a:solidFill>
                <a:cs typeface="+mj-cs"/>
              </a:rPr>
              <a:t>الشعور أو الإحساس بالمشكلة</a:t>
            </a:r>
            <a:endParaRPr lang="en-US" sz="3200" b="1" dirty="0">
              <a:solidFill>
                <a:srgbClr val="FF7916"/>
              </a:solidFill>
              <a:cs typeface="+mj-cs"/>
            </a:endParaRPr>
          </a:p>
        </p:txBody>
      </p:sp>
      <p:sp>
        <p:nvSpPr>
          <p:cNvPr id="9" name="Rectangle 1">
            <a:extLst>
              <a:ext uri="{FF2B5EF4-FFF2-40B4-BE49-F238E27FC236}">
                <a16:creationId xmlns:a16="http://schemas.microsoft.com/office/drawing/2014/main" id="{C2B004DB-973C-D0D7-5577-9F9773477670}"/>
              </a:ext>
            </a:extLst>
          </p:cNvPr>
          <p:cNvSpPr>
            <a:spLocks noChangeArrowheads="1"/>
          </p:cNvSpPr>
          <p:nvPr/>
        </p:nvSpPr>
        <p:spPr bwMode="auto">
          <a:xfrm>
            <a:off x="470402" y="2645388"/>
            <a:ext cx="7058808" cy="1687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eaLnBrk="0" fontAlgn="base" latinLnBrk="0" hangingPunct="0">
              <a:lnSpc>
                <a:spcPct val="150000"/>
              </a:lnSpc>
              <a:spcBef>
                <a:spcPct val="0"/>
              </a:spcBef>
              <a:spcAft>
                <a:spcPct val="0"/>
              </a:spcAft>
              <a:buClrTx/>
              <a:buSzTx/>
              <a:tabLst/>
            </a:pPr>
            <a:r>
              <a:rPr kumimoji="0" lang="ar-SA" altLang="en-US" sz="2400" b="1" i="0" u="none" strike="noStrike" cap="none" normalizeH="0" baseline="0" dirty="0">
                <a:ln>
                  <a:noFill/>
                </a:ln>
                <a:solidFill>
                  <a:schemeClr val="accent2">
                    <a:lumMod val="75000"/>
                  </a:schemeClr>
                </a:solidFill>
                <a:effectLst/>
                <a:latin typeface="Arial" panose="020B0604020202020204" pitchFamily="34" charset="0"/>
                <a:cs typeface="+mj-cs"/>
              </a:rPr>
              <a:t>إثارة الفضول</a:t>
            </a:r>
            <a:r>
              <a:rPr kumimoji="0" lang="en-US" altLang="en-US" sz="2400" b="1" i="0" u="none" strike="noStrike" cap="none" normalizeH="0" baseline="0" dirty="0">
                <a:ln>
                  <a:noFill/>
                </a:ln>
                <a:solidFill>
                  <a:schemeClr val="accent2">
                    <a:lumMod val="75000"/>
                  </a:schemeClr>
                </a:solidFill>
                <a:effectLst/>
                <a:latin typeface="Arial" panose="020B0604020202020204" pitchFamily="34" charset="0"/>
                <a:cs typeface="+mj-cs"/>
              </a:rPr>
              <a:t>:</a:t>
            </a:r>
            <a:r>
              <a:rPr kumimoji="0" lang="ar-EG" altLang="en-US" sz="2400" b="1" i="0" u="none" strike="noStrike" cap="none" normalizeH="0" baseline="0" dirty="0">
                <a:ln>
                  <a:noFill/>
                </a:ln>
                <a:solidFill>
                  <a:schemeClr val="tx1"/>
                </a:solidFill>
                <a:effectLst/>
                <a:latin typeface="Arial" panose="020B0604020202020204" pitchFamily="34" charset="0"/>
                <a:cs typeface="+mj-cs"/>
              </a:rPr>
              <a:t> </a:t>
            </a:r>
            <a:r>
              <a:rPr kumimoji="0" lang="ar-SA" altLang="en-US" sz="2400" b="1" i="0" u="none" strike="noStrike" cap="none" normalizeH="0" baseline="0" dirty="0">
                <a:ln>
                  <a:noFill/>
                </a:ln>
                <a:solidFill>
                  <a:schemeClr val="tx1"/>
                </a:solidFill>
                <a:effectLst/>
                <a:latin typeface="Arial" panose="020B0604020202020204" pitchFamily="34" charset="0"/>
                <a:cs typeface="+mj-cs"/>
              </a:rPr>
              <a:t>يمكن للمعلم أن يطرح أسئلة مفتوحة أو يقدم سيناريوهات مثيرة للاهتمام لتشجيع الطلاب على الشعور بوجود فجوة في معرفتهم أو وجود مشكلة تحتاج إلى حل</a:t>
            </a:r>
            <a:r>
              <a:rPr kumimoji="0" lang="en-US" altLang="en-US" sz="2400" b="1" i="0" u="none" strike="noStrike" cap="none" normalizeH="0" baseline="0" dirty="0">
                <a:ln>
                  <a:noFill/>
                </a:ln>
                <a:solidFill>
                  <a:schemeClr val="tx1"/>
                </a:solidFill>
                <a:effectLst/>
                <a:latin typeface="Arial" panose="020B0604020202020204" pitchFamily="34" charset="0"/>
                <a:cs typeface="+mj-cs"/>
              </a:rPr>
              <a:t>. </a:t>
            </a:r>
          </a:p>
        </p:txBody>
      </p:sp>
      <p:sp>
        <p:nvSpPr>
          <p:cNvPr id="11" name="مربع نص 10">
            <a:extLst>
              <a:ext uri="{FF2B5EF4-FFF2-40B4-BE49-F238E27FC236}">
                <a16:creationId xmlns:a16="http://schemas.microsoft.com/office/drawing/2014/main" id="{D595D22C-A287-3A3A-79D0-F95DD3444236}"/>
              </a:ext>
            </a:extLst>
          </p:cNvPr>
          <p:cNvSpPr txBox="1"/>
          <p:nvPr/>
        </p:nvSpPr>
        <p:spPr>
          <a:xfrm>
            <a:off x="470402" y="4554421"/>
            <a:ext cx="7058808" cy="1133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R="0" lvl="0" indent="0" algn="justLow" eaLnBrk="0" fontAlgn="base" hangingPunct="0">
              <a:lnSpc>
                <a:spcPct val="150000"/>
              </a:lnSpc>
              <a:spcBef>
                <a:spcPct val="0"/>
              </a:spcBef>
              <a:spcAft>
                <a:spcPct val="0"/>
              </a:spcAft>
              <a:buClrTx/>
              <a:buSzTx/>
              <a:tabLst/>
              <a:defRPr kumimoji="0" sz="2400" b="1" i="0" u="none" strike="noStrike" cap="none" normalizeH="0" baseline="0">
                <a:ln>
                  <a:noFill/>
                </a:ln>
                <a:effectLst/>
                <a:latin typeface="Arial" panose="020B0604020202020204" pitchFamily="34" charset="0"/>
                <a:cs typeface="+mj-cs"/>
              </a:defRPr>
            </a:lvl1pPr>
          </a:lstStyle>
          <a:p>
            <a:r>
              <a:rPr lang="ar-SA" altLang="en-US" dirty="0">
                <a:solidFill>
                  <a:schemeClr val="accent2">
                    <a:lumMod val="75000"/>
                  </a:schemeClr>
                </a:solidFill>
              </a:rPr>
              <a:t>ربط المشكلة بالواقع</a:t>
            </a:r>
            <a:r>
              <a:rPr lang="en-US" altLang="en-US" dirty="0"/>
              <a:t>:</a:t>
            </a:r>
            <a:r>
              <a:rPr lang="ar-EG" altLang="en-US" dirty="0"/>
              <a:t> </a:t>
            </a:r>
            <a:r>
              <a:rPr lang="ar-SA" altLang="en-US" dirty="0"/>
              <a:t>يجب أن تكون المشكلة ذات صلة بحياة الطلاب اليومية أو بموضوع الدراسة لزيادة اهتمامهم</a:t>
            </a:r>
            <a:r>
              <a:rPr lang="en-US" altLang="en-US" dirty="0"/>
              <a:t>. </a:t>
            </a:r>
          </a:p>
        </p:txBody>
      </p:sp>
      <p:cxnSp>
        <p:nvCxnSpPr>
          <p:cNvPr id="13" name="رابط مستقيم 12">
            <a:extLst>
              <a:ext uri="{FF2B5EF4-FFF2-40B4-BE49-F238E27FC236}">
                <a16:creationId xmlns:a16="http://schemas.microsoft.com/office/drawing/2014/main" id="{2C84C79B-501C-8F2F-C5A4-80E12DCFAFE1}"/>
              </a:ext>
            </a:extLst>
          </p:cNvPr>
          <p:cNvCxnSpPr/>
          <p:nvPr/>
        </p:nvCxnSpPr>
        <p:spPr>
          <a:xfrm flipH="1">
            <a:off x="7603196" y="1448266"/>
            <a:ext cx="0" cy="4663440"/>
          </a:xfrm>
          <a:prstGeom prst="line">
            <a:avLst/>
          </a:prstGeom>
          <a:ln w="28575">
            <a:solidFill>
              <a:srgbClr val="FF7916"/>
            </a:solidFill>
          </a:ln>
        </p:spPr>
        <p:style>
          <a:lnRef idx="2">
            <a:schemeClr val="accent1"/>
          </a:lnRef>
          <a:fillRef idx="0">
            <a:schemeClr val="accent1"/>
          </a:fillRef>
          <a:effectRef idx="1">
            <a:schemeClr val="accent1"/>
          </a:effectRef>
          <a:fontRef idx="minor">
            <a:schemeClr val="tx1"/>
          </a:fontRef>
        </p:style>
      </p:cxnSp>
      <p:sp>
        <p:nvSpPr>
          <p:cNvPr id="14" name="مستطيل: زوايا مستديرة 13">
            <a:extLst>
              <a:ext uri="{FF2B5EF4-FFF2-40B4-BE49-F238E27FC236}">
                <a16:creationId xmlns:a16="http://schemas.microsoft.com/office/drawing/2014/main" id="{21606669-2917-64A5-4339-4F20208DCCD7}"/>
              </a:ext>
            </a:extLst>
          </p:cNvPr>
          <p:cNvSpPr/>
          <p:nvPr/>
        </p:nvSpPr>
        <p:spPr>
          <a:xfrm>
            <a:off x="6096000" y="1457991"/>
            <a:ext cx="2025755" cy="849211"/>
          </a:xfrm>
          <a:prstGeom prst="roundRect">
            <a:avLst/>
          </a:prstGeom>
          <a:solidFill>
            <a:srgbClr val="FF791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3600" b="1" dirty="0">
                <a:cs typeface="+mj-cs"/>
              </a:rPr>
              <a:t>من خــــلال</a:t>
            </a:r>
            <a:endParaRPr lang="en-US" sz="3600" b="1" dirty="0">
              <a:cs typeface="+mj-cs"/>
            </a:endParaRPr>
          </a:p>
        </p:txBody>
      </p:sp>
      <p:sp>
        <p:nvSpPr>
          <p:cNvPr id="15" name="مستطيل: زوايا مستديرة 14">
            <a:extLst>
              <a:ext uri="{FF2B5EF4-FFF2-40B4-BE49-F238E27FC236}">
                <a16:creationId xmlns:a16="http://schemas.microsoft.com/office/drawing/2014/main" id="{29EE2651-7741-7FBC-FCD6-116418818B90}"/>
              </a:ext>
            </a:extLst>
          </p:cNvPr>
          <p:cNvSpPr/>
          <p:nvPr/>
        </p:nvSpPr>
        <p:spPr>
          <a:xfrm>
            <a:off x="7718820" y="3075083"/>
            <a:ext cx="501041" cy="506719"/>
          </a:xfrm>
          <a:prstGeom prst="roundRect">
            <a:avLst>
              <a:gd name="adj" fmla="val 50000"/>
            </a:avLst>
          </a:prstGeom>
          <a:solidFill>
            <a:srgbClr val="FF791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16" name="مستطيل: زوايا مستديرة 15">
            <a:extLst>
              <a:ext uri="{FF2B5EF4-FFF2-40B4-BE49-F238E27FC236}">
                <a16:creationId xmlns:a16="http://schemas.microsoft.com/office/drawing/2014/main" id="{33CB95D3-6E8A-FB39-C505-9FA784ECFAD1}"/>
              </a:ext>
            </a:extLst>
          </p:cNvPr>
          <p:cNvSpPr/>
          <p:nvPr/>
        </p:nvSpPr>
        <p:spPr>
          <a:xfrm>
            <a:off x="7718821" y="4765674"/>
            <a:ext cx="501051" cy="506718"/>
          </a:xfrm>
          <a:prstGeom prst="roundRect">
            <a:avLst>
              <a:gd name="adj" fmla="val 50000"/>
            </a:avLst>
          </a:prstGeom>
          <a:solidFill>
            <a:srgbClr val="FF791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2" name="انفجار: 8 نقاط 1">
            <a:extLst>
              <a:ext uri="{FF2B5EF4-FFF2-40B4-BE49-F238E27FC236}">
                <a16:creationId xmlns:a16="http://schemas.microsoft.com/office/drawing/2014/main" id="{2372A1BB-C897-8410-0799-91660A95F223}"/>
              </a:ext>
            </a:extLst>
          </p:cNvPr>
          <p:cNvSpPr/>
          <p:nvPr/>
        </p:nvSpPr>
        <p:spPr>
          <a:xfrm>
            <a:off x="9187783" y="533395"/>
            <a:ext cx="1741234" cy="1717829"/>
          </a:xfrm>
          <a:prstGeom prst="irregularSeal1">
            <a:avLst/>
          </a:prstGeom>
          <a:solidFill>
            <a:srgbClr val="FF7916"/>
          </a:solidFill>
          <a:ln>
            <a:solidFill>
              <a:schemeClr val="tx1">
                <a:lumMod val="65000"/>
                <a:lumOff val="35000"/>
              </a:schemeClr>
            </a:solidFill>
          </a:ln>
          <a:effectLst>
            <a:innerShdw blurRad="63500" dist="50800" dir="81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مربع نص 2">
            <a:extLst>
              <a:ext uri="{FF2B5EF4-FFF2-40B4-BE49-F238E27FC236}">
                <a16:creationId xmlns:a16="http://schemas.microsoft.com/office/drawing/2014/main" id="{CF258F40-0987-0039-0E9D-90EE77041BB5}"/>
              </a:ext>
            </a:extLst>
          </p:cNvPr>
          <p:cNvSpPr txBox="1"/>
          <p:nvPr/>
        </p:nvSpPr>
        <p:spPr>
          <a:xfrm>
            <a:off x="9664430" y="996759"/>
            <a:ext cx="787940" cy="707886"/>
          </a:xfrm>
          <a:prstGeom prst="rect">
            <a:avLst/>
          </a:prstGeom>
          <a:noFill/>
        </p:spPr>
        <p:txBody>
          <a:bodyPr wrap="square" rtlCol="0">
            <a:spAutoFit/>
          </a:bodyPr>
          <a:lstStyle/>
          <a:p>
            <a:r>
              <a:rPr lang="ar-EG" sz="4000" b="1" dirty="0">
                <a:solidFill>
                  <a:schemeClr val="bg1"/>
                </a:solidFill>
              </a:rPr>
              <a:t>01</a:t>
            </a:r>
            <a:endParaRPr lang="en-US" sz="4000" b="1" dirty="0">
              <a:solidFill>
                <a:schemeClr val="bg1"/>
              </a:solidFill>
            </a:endParaRPr>
          </a:p>
        </p:txBody>
      </p:sp>
      <p:pic>
        <p:nvPicPr>
          <p:cNvPr id="7" name="رسم 6" descr="علامة استفهام مع تعبئة خالصة">
            <a:extLst>
              <a:ext uri="{FF2B5EF4-FFF2-40B4-BE49-F238E27FC236}">
                <a16:creationId xmlns:a16="http://schemas.microsoft.com/office/drawing/2014/main" id="{3D2BAC08-F214-9F9C-C246-99AEF8475BE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47723" y="3429000"/>
            <a:ext cx="2581061" cy="2581061"/>
          </a:xfrm>
          <a:prstGeom prst="rect">
            <a:avLst/>
          </a:prstGeom>
        </p:spPr>
      </p:pic>
    </p:spTree>
    <p:extLst>
      <p:ext uri="{BB962C8B-B14F-4D97-AF65-F5344CB8AC3E}">
        <p14:creationId xmlns:p14="http://schemas.microsoft.com/office/powerpoint/2010/main" val="1771285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3CCC1-9DFB-044B-C24B-DE191CA530CA}"/>
            </a:ext>
          </a:extLst>
        </p:cNvPr>
        <p:cNvGrpSpPr/>
        <p:nvPr/>
      </p:nvGrpSpPr>
      <p:grpSpPr>
        <a:xfrm>
          <a:off x="0" y="0"/>
          <a:ext cx="0" cy="0"/>
          <a:chOff x="0" y="0"/>
          <a:chExt cx="0" cy="0"/>
        </a:xfrm>
      </p:grpSpPr>
      <p:sp>
        <p:nvSpPr>
          <p:cNvPr id="8" name="مربع نص 7">
            <a:extLst>
              <a:ext uri="{FF2B5EF4-FFF2-40B4-BE49-F238E27FC236}">
                <a16:creationId xmlns:a16="http://schemas.microsoft.com/office/drawing/2014/main" id="{3C3450A7-24A9-BB65-AA42-04A256CB6D36}"/>
              </a:ext>
            </a:extLst>
          </p:cNvPr>
          <p:cNvSpPr txBox="1"/>
          <p:nvPr/>
        </p:nvSpPr>
        <p:spPr>
          <a:xfrm>
            <a:off x="8351805" y="2307202"/>
            <a:ext cx="3413189" cy="1077218"/>
          </a:xfrm>
          <a:prstGeom prst="rect">
            <a:avLst/>
          </a:prstGeom>
          <a:noFill/>
        </p:spPr>
        <p:txBody>
          <a:bodyPr wrap="square">
            <a:spAutoFit/>
          </a:bodyPr>
          <a:lstStyle/>
          <a:p>
            <a:pPr algn="ctr"/>
            <a:r>
              <a:rPr lang="ar-EG" sz="3200" b="1" dirty="0">
                <a:solidFill>
                  <a:srgbClr val="215F9A"/>
                </a:solidFill>
                <a:cs typeface="+mj-cs"/>
              </a:rPr>
              <a:t>تحــديد المشـــكلة وتوضيحها</a:t>
            </a:r>
            <a:endParaRPr lang="en-US" sz="3200" b="1" dirty="0">
              <a:solidFill>
                <a:srgbClr val="215F9A"/>
              </a:solidFill>
              <a:cs typeface="+mj-cs"/>
            </a:endParaRPr>
          </a:p>
        </p:txBody>
      </p:sp>
      <p:sp>
        <p:nvSpPr>
          <p:cNvPr id="9" name="Rectangle 1">
            <a:extLst>
              <a:ext uri="{FF2B5EF4-FFF2-40B4-BE49-F238E27FC236}">
                <a16:creationId xmlns:a16="http://schemas.microsoft.com/office/drawing/2014/main" id="{25344523-223E-91D0-93CC-B2D3BA898580}"/>
              </a:ext>
            </a:extLst>
          </p:cNvPr>
          <p:cNvSpPr>
            <a:spLocks noChangeArrowheads="1"/>
          </p:cNvSpPr>
          <p:nvPr/>
        </p:nvSpPr>
        <p:spPr bwMode="auto">
          <a:xfrm>
            <a:off x="470402" y="2761652"/>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eaLnBrk="0" fontAlgn="base" latinLnBrk="0" hangingPunct="0">
              <a:lnSpc>
                <a:spcPct val="150000"/>
              </a:lnSpc>
              <a:spcBef>
                <a:spcPct val="0"/>
              </a:spcBef>
              <a:spcAft>
                <a:spcPct val="0"/>
              </a:spcAft>
              <a:buClrTx/>
              <a:buSzTx/>
              <a:tabLst/>
            </a:pPr>
            <a:r>
              <a:rPr kumimoji="0" lang="ar-SA" altLang="en-US" sz="2400" b="1" i="0" u="none" strike="noStrike" cap="none" normalizeH="0" baseline="0" dirty="0">
                <a:ln>
                  <a:noFill/>
                </a:ln>
                <a:solidFill>
                  <a:srgbClr val="215F9A"/>
                </a:solidFill>
                <a:effectLst/>
                <a:latin typeface="Arial" panose="020B0604020202020204" pitchFamily="34" charset="0"/>
                <a:cs typeface="+mj-cs"/>
              </a:rPr>
              <a:t>الصياغة الدقيقة: </a:t>
            </a:r>
            <a:r>
              <a:rPr kumimoji="0" lang="ar-SA" altLang="en-US" sz="2400" b="1" i="0" u="none" strike="noStrike" cap="none" normalizeH="0" baseline="0" dirty="0">
                <a:ln>
                  <a:noFill/>
                </a:ln>
                <a:effectLst/>
                <a:latin typeface="Arial" panose="020B0604020202020204" pitchFamily="34" charset="0"/>
                <a:cs typeface="+mj-cs"/>
              </a:rPr>
              <a:t>يجب أن يتم صياغة المشكلة بشكل واضح ومحدد حتى يتمكن الطلاب من فهمها بشكل كامل.</a:t>
            </a:r>
            <a:endParaRPr kumimoji="0" lang="en-US" altLang="en-US" sz="2400" b="1" i="0" u="none" strike="noStrike" cap="none" normalizeH="0" baseline="0" dirty="0">
              <a:ln>
                <a:noFill/>
              </a:ln>
              <a:effectLst/>
              <a:latin typeface="Arial" panose="020B0604020202020204" pitchFamily="34" charset="0"/>
              <a:cs typeface="+mj-cs"/>
            </a:endParaRPr>
          </a:p>
        </p:txBody>
      </p:sp>
      <p:sp>
        <p:nvSpPr>
          <p:cNvPr id="11" name="مربع نص 10">
            <a:extLst>
              <a:ext uri="{FF2B5EF4-FFF2-40B4-BE49-F238E27FC236}">
                <a16:creationId xmlns:a16="http://schemas.microsoft.com/office/drawing/2014/main" id="{5256F2B8-90DF-C0D6-85D2-73A0F1E58F43}"/>
              </a:ext>
            </a:extLst>
          </p:cNvPr>
          <p:cNvSpPr txBox="1"/>
          <p:nvPr/>
        </p:nvSpPr>
        <p:spPr>
          <a:xfrm>
            <a:off x="470402" y="4277615"/>
            <a:ext cx="7058808" cy="1687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R="0" lvl="0" indent="0" algn="justLow" eaLnBrk="0" fontAlgn="base" hangingPunct="0">
              <a:lnSpc>
                <a:spcPct val="150000"/>
              </a:lnSpc>
              <a:spcBef>
                <a:spcPct val="0"/>
              </a:spcBef>
              <a:spcAft>
                <a:spcPct val="0"/>
              </a:spcAft>
              <a:buClrTx/>
              <a:buSzTx/>
              <a:tabLst/>
              <a:defRPr kumimoji="0" sz="2400" b="1" i="0" u="none" strike="noStrike" cap="none" normalizeH="0" baseline="0">
                <a:ln>
                  <a:noFill/>
                </a:ln>
                <a:effectLst/>
                <a:latin typeface="Arial" panose="020B0604020202020204" pitchFamily="34" charset="0"/>
                <a:cs typeface="+mj-cs"/>
              </a:defRPr>
            </a:lvl1pPr>
          </a:lstStyle>
          <a:p>
            <a:r>
              <a:rPr lang="ar-SA" altLang="en-US" dirty="0">
                <a:solidFill>
                  <a:srgbClr val="215F9A"/>
                </a:solidFill>
              </a:rPr>
              <a:t>التفكير النقدي</a:t>
            </a:r>
            <a:r>
              <a:rPr lang="ar-SA" altLang="en-US" dirty="0"/>
              <a:t>: يمكن استخدام أسئلة مثل "ما هي العناصر الرئيسية للمشكلة؟" و</a:t>
            </a:r>
            <a:r>
              <a:rPr lang="ar-EG" altLang="en-US" dirty="0"/>
              <a:t> </a:t>
            </a:r>
            <a:r>
              <a:rPr lang="ar-SA" altLang="en-US" dirty="0"/>
              <a:t>"ما هي الأسباب المحتملة لهذه المشكلة؟" لتشجيع الطلاب على التفكير النقدي.</a:t>
            </a:r>
            <a:endParaRPr lang="en-US" altLang="en-US" dirty="0"/>
          </a:p>
        </p:txBody>
      </p:sp>
      <p:cxnSp>
        <p:nvCxnSpPr>
          <p:cNvPr id="13" name="رابط مستقيم 12">
            <a:extLst>
              <a:ext uri="{FF2B5EF4-FFF2-40B4-BE49-F238E27FC236}">
                <a16:creationId xmlns:a16="http://schemas.microsoft.com/office/drawing/2014/main" id="{0F642BBC-6DA6-D4D4-BB7E-05999BABA1E1}"/>
              </a:ext>
            </a:extLst>
          </p:cNvPr>
          <p:cNvCxnSpPr/>
          <p:nvPr/>
        </p:nvCxnSpPr>
        <p:spPr>
          <a:xfrm flipH="1">
            <a:off x="7603196" y="1448266"/>
            <a:ext cx="0" cy="4663440"/>
          </a:xfrm>
          <a:prstGeom prst="line">
            <a:avLst/>
          </a:prstGeom>
          <a:ln w="28575">
            <a:solidFill>
              <a:srgbClr val="002060"/>
            </a:solidFill>
          </a:ln>
        </p:spPr>
        <p:style>
          <a:lnRef idx="2">
            <a:schemeClr val="accent1"/>
          </a:lnRef>
          <a:fillRef idx="0">
            <a:schemeClr val="accent1"/>
          </a:fillRef>
          <a:effectRef idx="1">
            <a:schemeClr val="accent1"/>
          </a:effectRef>
          <a:fontRef idx="minor">
            <a:schemeClr val="tx1"/>
          </a:fontRef>
        </p:style>
      </p:cxnSp>
      <p:sp>
        <p:nvSpPr>
          <p:cNvPr id="14" name="مستطيل: زوايا مستديرة 13">
            <a:extLst>
              <a:ext uri="{FF2B5EF4-FFF2-40B4-BE49-F238E27FC236}">
                <a16:creationId xmlns:a16="http://schemas.microsoft.com/office/drawing/2014/main" id="{4D1A1071-F836-5C74-F732-4150816A6FAD}"/>
              </a:ext>
            </a:extLst>
          </p:cNvPr>
          <p:cNvSpPr/>
          <p:nvPr/>
        </p:nvSpPr>
        <p:spPr>
          <a:xfrm>
            <a:off x="6096000" y="1457991"/>
            <a:ext cx="2025755" cy="849211"/>
          </a:xfrm>
          <a:prstGeom prst="round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3600" b="1" dirty="0">
                <a:cs typeface="+mj-cs"/>
              </a:rPr>
              <a:t>من خــــلال</a:t>
            </a:r>
            <a:endParaRPr lang="en-US" sz="3600" b="1" dirty="0">
              <a:cs typeface="+mj-cs"/>
            </a:endParaRPr>
          </a:p>
        </p:txBody>
      </p:sp>
      <p:sp>
        <p:nvSpPr>
          <p:cNvPr id="15" name="مستطيل: زوايا مستديرة 14">
            <a:extLst>
              <a:ext uri="{FF2B5EF4-FFF2-40B4-BE49-F238E27FC236}">
                <a16:creationId xmlns:a16="http://schemas.microsoft.com/office/drawing/2014/main" id="{7D21643B-8490-7F2F-08C1-ED0E36AE42B4}"/>
              </a:ext>
            </a:extLst>
          </p:cNvPr>
          <p:cNvSpPr/>
          <p:nvPr/>
        </p:nvSpPr>
        <p:spPr>
          <a:xfrm>
            <a:off x="7718820" y="3075083"/>
            <a:ext cx="501041" cy="506719"/>
          </a:xfrm>
          <a:prstGeom prst="roundRect">
            <a:avLst>
              <a:gd name="adj" fmla="val 50000"/>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16" name="مستطيل: زوايا مستديرة 15">
            <a:extLst>
              <a:ext uri="{FF2B5EF4-FFF2-40B4-BE49-F238E27FC236}">
                <a16:creationId xmlns:a16="http://schemas.microsoft.com/office/drawing/2014/main" id="{D5A0E1C3-59EE-C070-8825-F4FD1A866A02}"/>
              </a:ext>
            </a:extLst>
          </p:cNvPr>
          <p:cNvSpPr/>
          <p:nvPr/>
        </p:nvSpPr>
        <p:spPr>
          <a:xfrm>
            <a:off x="7718821" y="4765674"/>
            <a:ext cx="501051" cy="506718"/>
          </a:xfrm>
          <a:prstGeom prst="roundRect">
            <a:avLst>
              <a:gd name="adj" fmla="val 50000"/>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2" name="انفجار: 8 نقاط 1">
            <a:extLst>
              <a:ext uri="{FF2B5EF4-FFF2-40B4-BE49-F238E27FC236}">
                <a16:creationId xmlns:a16="http://schemas.microsoft.com/office/drawing/2014/main" id="{011375B2-5E66-1112-5502-9CB49FB90FAC}"/>
              </a:ext>
            </a:extLst>
          </p:cNvPr>
          <p:cNvSpPr/>
          <p:nvPr/>
        </p:nvSpPr>
        <p:spPr>
          <a:xfrm>
            <a:off x="9187783" y="533395"/>
            <a:ext cx="1741234" cy="1717829"/>
          </a:xfrm>
          <a:prstGeom prst="irregularSeal1">
            <a:avLst/>
          </a:prstGeom>
          <a:solidFill>
            <a:schemeClr val="tx2">
              <a:lumMod val="75000"/>
              <a:lumOff val="25000"/>
            </a:schemeClr>
          </a:solidFill>
          <a:ln>
            <a:solidFill>
              <a:schemeClr val="tx1">
                <a:lumMod val="65000"/>
                <a:lumOff val="35000"/>
              </a:schemeClr>
            </a:solidFill>
          </a:ln>
          <a:effectLst>
            <a:innerShdw blurRad="63500" dist="50800" dir="81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مربع نص 2">
            <a:extLst>
              <a:ext uri="{FF2B5EF4-FFF2-40B4-BE49-F238E27FC236}">
                <a16:creationId xmlns:a16="http://schemas.microsoft.com/office/drawing/2014/main" id="{B1D0644E-A739-F845-5244-BA729A7D15A7}"/>
              </a:ext>
            </a:extLst>
          </p:cNvPr>
          <p:cNvSpPr txBox="1"/>
          <p:nvPr/>
        </p:nvSpPr>
        <p:spPr>
          <a:xfrm>
            <a:off x="9664430" y="996759"/>
            <a:ext cx="787940" cy="707886"/>
          </a:xfrm>
          <a:prstGeom prst="rect">
            <a:avLst/>
          </a:prstGeom>
          <a:noFill/>
        </p:spPr>
        <p:txBody>
          <a:bodyPr wrap="square" rtlCol="0">
            <a:spAutoFit/>
          </a:bodyPr>
          <a:lstStyle/>
          <a:p>
            <a:r>
              <a:rPr lang="ar-EG" sz="4000" b="1" dirty="0">
                <a:solidFill>
                  <a:schemeClr val="bg1"/>
                </a:solidFill>
              </a:rPr>
              <a:t>02</a:t>
            </a:r>
            <a:endParaRPr lang="en-US" sz="4000" b="1" dirty="0">
              <a:solidFill>
                <a:schemeClr val="bg1"/>
              </a:solidFill>
            </a:endParaRPr>
          </a:p>
        </p:txBody>
      </p:sp>
      <p:pic>
        <p:nvPicPr>
          <p:cNvPr id="5" name="رسم 4" descr="ذكاء اصطناعي مع تعبئة خالصة">
            <a:extLst>
              <a:ext uri="{FF2B5EF4-FFF2-40B4-BE49-F238E27FC236}">
                <a16:creationId xmlns:a16="http://schemas.microsoft.com/office/drawing/2014/main" id="{82FDE76B-9CC7-9034-67C1-BC76957D494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810016" y="3362531"/>
            <a:ext cx="2639017" cy="2639017"/>
          </a:xfrm>
          <a:prstGeom prst="rect">
            <a:avLst/>
          </a:prstGeom>
        </p:spPr>
      </p:pic>
    </p:spTree>
    <p:extLst>
      <p:ext uri="{BB962C8B-B14F-4D97-AF65-F5344CB8AC3E}">
        <p14:creationId xmlns:p14="http://schemas.microsoft.com/office/powerpoint/2010/main" val="3208272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E5F14-CCF0-6E35-3346-AEF636F706BF}"/>
            </a:ext>
          </a:extLst>
        </p:cNvPr>
        <p:cNvGrpSpPr/>
        <p:nvPr/>
      </p:nvGrpSpPr>
      <p:grpSpPr>
        <a:xfrm>
          <a:off x="0" y="0"/>
          <a:ext cx="0" cy="0"/>
          <a:chOff x="0" y="0"/>
          <a:chExt cx="0" cy="0"/>
        </a:xfrm>
      </p:grpSpPr>
      <p:sp>
        <p:nvSpPr>
          <p:cNvPr id="8" name="مربع نص 7">
            <a:extLst>
              <a:ext uri="{FF2B5EF4-FFF2-40B4-BE49-F238E27FC236}">
                <a16:creationId xmlns:a16="http://schemas.microsoft.com/office/drawing/2014/main" id="{47158524-2F46-A891-AED9-280986C34D13}"/>
              </a:ext>
            </a:extLst>
          </p:cNvPr>
          <p:cNvSpPr txBox="1"/>
          <p:nvPr/>
        </p:nvSpPr>
        <p:spPr>
          <a:xfrm>
            <a:off x="8490121" y="2308949"/>
            <a:ext cx="3136558" cy="1077218"/>
          </a:xfrm>
          <a:prstGeom prst="rect">
            <a:avLst/>
          </a:prstGeom>
          <a:noFill/>
        </p:spPr>
        <p:txBody>
          <a:bodyPr wrap="square">
            <a:spAutoFit/>
          </a:bodyPr>
          <a:lstStyle/>
          <a:p>
            <a:pPr algn="ctr"/>
            <a:r>
              <a:rPr lang="ar-EG" sz="3200" b="1" dirty="0">
                <a:solidFill>
                  <a:schemeClr val="accent6">
                    <a:lumMod val="75000"/>
                  </a:schemeClr>
                </a:solidFill>
                <a:cs typeface="+mj-cs"/>
              </a:rPr>
              <a:t>وضع الفروض المناسبة</a:t>
            </a:r>
            <a:endParaRPr lang="en-US" sz="3200" b="1" dirty="0">
              <a:solidFill>
                <a:schemeClr val="accent6">
                  <a:lumMod val="75000"/>
                </a:schemeClr>
              </a:solidFill>
              <a:cs typeface="+mj-cs"/>
            </a:endParaRPr>
          </a:p>
        </p:txBody>
      </p:sp>
      <p:sp>
        <p:nvSpPr>
          <p:cNvPr id="9" name="Rectangle 1">
            <a:extLst>
              <a:ext uri="{FF2B5EF4-FFF2-40B4-BE49-F238E27FC236}">
                <a16:creationId xmlns:a16="http://schemas.microsoft.com/office/drawing/2014/main" id="{ED89E04D-547D-CDB2-CD71-951A4825685D}"/>
              </a:ext>
            </a:extLst>
          </p:cNvPr>
          <p:cNvSpPr>
            <a:spLocks noChangeArrowheads="1"/>
          </p:cNvSpPr>
          <p:nvPr/>
        </p:nvSpPr>
        <p:spPr bwMode="auto">
          <a:xfrm>
            <a:off x="470402" y="2761652"/>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eaLnBrk="0" fontAlgn="base" latinLnBrk="0" hangingPunct="0">
              <a:lnSpc>
                <a:spcPct val="150000"/>
              </a:lnSpc>
              <a:spcBef>
                <a:spcPct val="0"/>
              </a:spcBef>
              <a:spcAft>
                <a:spcPct val="0"/>
              </a:spcAft>
              <a:buClrTx/>
              <a:buSzTx/>
              <a:tabLst/>
            </a:pPr>
            <a:r>
              <a:rPr kumimoji="0" lang="ar-SA" altLang="en-US" sz="2400" b="1" i="0" u="none" strike="noStrike" cap="none" normalizeH="0" baseline="0" dirty="0">
                <a:ln>
                  <a:noFill/>
                </a:ln>
                <a:solidFill>
                  <a:schemeClr val="accent6">
                    <a:lumMod val="75000"/>
                  </a:schemeClr>
                </a:solidFill>
                <a:effectLst/>
                <a:latin typeface="Arial" panose="020B0604020202020204" pitchFamily="34" charset="0"/>
                <a:cs typeface="+mj-cs"/>
              </a:rPr>
              <a:t>التخمين العلمي: </a:t>
            </a:r>
            <a:r>
              <a:rPr kumimoji="0" lang="ar-SA" altLang="en-US" sz="2400" b="1" i="0" u="none" strike="noStrike" cap="none" normalizeH="0" baseline="0" dirty="0">
                <a:ln>
                  <a:noFill/>
                </a:ln>
                <a:effectLst/>
                <a:latin typeface="Arial" panose="020B0604020202020204" pitchFamily="34" charset="0"/>
                <a:cs typeface="+mj-cs"/>
              </a:rPr>
              <a:t>الفروض هي عبارة عن تخمينات منطقية مبنية على المعلومات المتاحة. يجب أن تكون قابلة للاختبار.</a:t>
            </a:r>
            <a:endParaRPr kumimoji="0" lang="en-US" altLang="en-US" sz="2400" b="1" i="0" u="none" strike="noStrike" cap="none" normalizeH="0" baseline="0" dirty="0">
              <a:ln>
                <a:noFill/>
              </a:ln>
              <a:effectLst/>
              <a:latin typeface="Arial" panose="020B0604020202020204" pitchFamily="34" charset="0"/>
              <a:cs typeface="+mj-cs"/>
            </a:endParaRPr>
          </a:p>
        </p:txBody>
      </p:sp>
      <p:sp>
        <p:nvSpPr>
          <p:cNvPr id="11" name="مربع نص 10">
            <a:extLst>
              <a:ext uri="{FF2B5EF4-FFF2-40B4-BE49-F238E27FC236}">
                <a16:creationId xmlns:a16="http://schemas.microsoft.com/office/drawing/2014/main" id="{F6934078-E387-27FD-93B3-214612848810}"/>
              </a:ext>
            </a:extLst>
          </p:cNvPr>
          <p:cNvSpPr txBox="1"/>
          <p:nvPr/>
        </p:nvSpPr>
        <p:spPr>
          <a:xfrm>
            <a:off x="470402" y="4554614"/>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R="0" lvl="0" indent="0" algn="justLow" eaLnBrk="0" fontAlgn="base" hangingPunct="0">
              <a:lnSpc>
                <a:spcPct val="150000"/>
              </a:lnSpc>
              <a:spcBef>
                <a:spcPct val="0"/>
              </a:spcBef>
              <a:spcAft>
                <a:spcPct val="0"/>
              </a:spcAft>
              <a:buClrTx/>
              <a:buSzTx/>
              <a:tabLst/>
              <a:defRPr kumimoji="0" sz="2400" b="1" i="0" u="none" strike="noStrike" cap="none" normalizeH="0" baseline="0">
                <a:ln>
                  <a:noFill/>
                </a:ln>
                <a:effectLst/>
                <a:latin typeface="Arial" panose="020B0604020202020204" pitchFamily="34" charset="0"/>
                <a:cs typeface="+mj-cs"/>
              </a:defRPr>
            </a:lvl1pPr>
          </a:lstStyle>
          <a:p>
            <a:r>
              <a:rPr lang="ar-SA" altLang="en-US" dirty="0">
                <a:solidFill>
                  <a:schemeClr val="accent6">
                    <a:lumMod val="75000"/>
                  </a:schemeClr>
                </a:solidFill>
              </a:rPr>
              <a:t>التنوع: </a:t>
            </a:r>
            <a:r>
              <a:rPr lang="ar-SA" altLang="en-US" dirty="0"/>
              <a:t>يجب تشجيع الطلاب على طرح فروض متنوعة لتوسيع نطاق التفكير.</a:t>
            </a:r>
            <a:endParaRPr lang="en-US" altLang="en-US" dirty="0"/>
          </a:p>
        </p:txBody>
      </p:sp>
      <p:cxnSp>
        <p:nvCxnSpPr>
          <p:cNvPr id="13" name="رابط مستقيم 12">
            <a:extLst>
              <a:ext uri="{FF2B5EF4-FFF2-40B4-BE49-F238E27FC236}">
                <a16:creationId xmlns:a16="http://schemas.microsoft.com/office/drawing/2014/main" id="{AD2E60B3-1FEB-42C9-8A3C-2861DC2EC68A}"/>
              </a:ext>
            </a:extLst>
          </p:cNvPr>
          <p:cNvCxnSpPr/>
          <p:nvPr/>
        </p:nvCxnSpPr>
        <p:spPr>
          <a:xfrm flipH="1">
            <a:off x="7603196" y="1448266"/>
            <a:ext cx="0" cy="4663440"/>
          </a:xfrm>
          <a:prstGeom prst="line">
            <a:avLst/>
          </a:prstGeom>
          <a:ln w="28575">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14" name="مستطيل: زوايا مستديرة 13">
            <a:extLst>
              <a:ext uri="{FF2B5EF4-FFF2-40B4-BE49-F238E27FC236}">
                <a16:creationId xmlns:a16="http://schemas.microsoft.com/office/drawing/2014/main" id="{A9A84821-73AF-58F0-BE21-C88AD72EEF8C}"/>
              </a:ext>
            </a:extLst>
          </p:cNvPr>
          <p:cNvSpPr/>
          <p:nvPr/>
        </p:nvSpPr>
        <p:spPr>
          <a:xfrm>
            <a:off x="6096000" y="1457991"/>
            <a:ext cx="2025755" cy="849211"/>
          </a:xfrm>
          <a:prstGeom prst="roundRect">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3600" b="1" dirty="0">
                <a:cs typeface="+mj-cs"/>
              </a:rPr>
              <a:t>من خــــلال</a:t>
            </a:r>
            <a:endParaRPr lang="en-US" sz="3600" b="1" dirty="0">
              <a:cs typeface="+mj-cs"/>
            </a:endParaRPr>
          </a:p>
        </p:txBody>
      </p:sp>
      <p:sp>
        <p:nvSpPr>
          <p:cNvPr id="15" name="مستطيل: زوايا مستديرة 14">
            <a:extLst>
              <a:ext uri="{FF2B5EF4-FFF2-40B4-BE49-F238E27FC236}">
                <a16:creationId xmlns:a16="http://schemas.microsoft.com/office/drawing/2014/main" id="{6739C276-9999-5337-6759-E7B8239BAE7F}"/>
              </a:ext>
            </a:extLst>
          </p:cNvPr>
          <p:cNvSpPr/>
          <p:nvPr/>
        </p:nvSpPr>
        <p:spPr>
          <a:xfrm>
            <a:off x="7718820" y="3075083"/>
            <a:ext cx="501041" cy="506719"/>
          </a:xfrm>
          <a:prstGeom prst="roundRect">
            <a:avLst>
              <a:gd name="adj" fmla="val 50000"/>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16" name="مستطيل: زوايا مستديرة 15">
            <a:extLst>
              <a:ext uri="{FF2B5EF4-FFF2-40B4-BE49-F238E27FC236}">
                <a16:creationId xmlns:a16="http://schemas.microsoft.com/office/drawing/2014/main" id="{CB8BCB69-BF3C-D7F7-0D30-1F94F5FE362E}"/>
              </a:ext>
            </a:extLst>
          </p:cNvPr>
          <p:cNvSpPr/>
          <p:nvPr/>
        </p:nvSpPr>
        <p:spPr>
          <a:xfrm>
            <a:off x="7718821" y="4765674"/>
            <a:ext cx="501051" cy="506718"/>
          </a:xfrm>
          <a:prstGeom prst="roundRect">
            <a:avLst>
              <a:gd name="adj" fmla="val 50000"/>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2" name="انفجار: 8 نقاط 1">
            <a:extLst>
              <a:ext uri="{FF2B5EF4-FFF2-40B4-BE49-F238E27FC236}">
                <a16:creationId xmlns:a16="http://schemas.microsoft.com/office/drawing/2014/main" id="{C01206AC-5D1F-CE3E-EECF-315B27415AE2}"/>
              </a:ext>
            </a:extLst>
          </p:cNvPr>
          <p:cNvSpPr/>
          <p:nvPr/>
        </p:nvSpPr>
        <p:spPr>
          <a:xfrm>
            <a:off x="9187783" y="533395"/>
            <a:ext cx="1741234" cy="1717829"/>
          </a:xfrm>
          <a:prstGeom prst="irregularSeal1">
            <a:avLst/>
          </a:prstGeom>
          <a:solidFill>
            <a:schemeClr val="accent6">
              <a:lumMod val="75000"/>
            </a:schemeClr>
          </a:solidFill>
          <a:ln>
            <a:solidFill>
              <a:schemeClr val="tx1">
                <a:lumMod val="65000"/>
                <a:lumOff val="35000"/>
              </a:schemeClr>
            </a:solidFill>
          </a:ln>
          <a:effectLst>
            <a:innerShdw blurRad="63500" dist="50800" dir="81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مربع نص 2">
            <a:extLst>
              <a:ext uri="{FF2B5EF4-FFF2-40B4-BE49-F238E27FC236}">
                <a16:creationId xmlns:a16="http://schemas.microsoft.com/office/drawing/2014/main" id="{3F12298E-C832-DC50-9B0C-E69405AAA796}"/>
              </a:ext>
            </a:extLst>
          </p:cNvPr>
          <p:cNvSpPr txBox="1"/>
          <p:nvPr/>
        </p:nvSpPr>
        <p:spPr>
          <a:xfrm>
            <a:off x="9664430" y="996759"/>
            <a:ext cx="787940" cy="707886"/>
          </a:xfrm>
          <a:prstGeom prst="rect">
            <a:avLst/>
          </a:prstGeom>
          <a:noFill/>
        </p:spPr>
        <p:txBody>
          <a:bodyPr wrap="square" rtlCol="0">
            <a:spAutoFit/>
          </a:bodyPr>
          <a:lstStyle/>
          <a:p>
            <a:r>
              <a:rPr lang="ar-EG" sz="4000" b="1" dirty="0">
                <a:solidFill>
                  <a:schemeClr val="bg1"/>
                </a:solidFill>
              </a:rPr>
              <a:t>03</a:t>
            </a:r>
            <a:endParaRPr lang="en-US" sz="4000" b="1" dirty="0">
              <a:solidFill>
                <a:schemeClr val="bg1"/>
              </a:solidFill>
            </a:endParaRPr>
          </a:p>
        </p:txBody>
      </p:sp>
      <p:pic>
        <p:nvPicPr>
          <p:cNvPr id="5" name="رسم 4" descr="اصطدام مع تعبئة خالصة">
            <a:extLst>
              <a:ext uri="{FF2B5EF4-FFF2-40B4-BE49-F238E27FC236}">
                <a16:creationId xmlns:a16="http://schemas.microsoft.com/office/drawing/2014/main" id="{B9BB4D0C-6A2A-3444-7F1B-427BA4CC92D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588227" y="3260387"/>
            <a:ext cx="2851319" cy="2851319"/>
          </a:xfrm>
          <a:prstGeom prst="rect">
            <a:avLst/>
          </a:prstGeom>
        </p:spPr>
      </p:pic>
    </p:spTree>
    <p:extLst>
      <p:ext uri="{BB962C8B-B14F-4D97-AF65-F5344CB8AC3E}">
        <p14:creationId xmlns:p14="http://schemas.microsoft.com/office/powerpoint/2010/main" val="2985612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B160D-EC5B-2D43-7136-38359BFF2166}"/>
            </a:ext>
          </a:extLst>
        </p:cNvPr>
        <p:cNvGrpSpPr/>
        <p:nvPr/>
      </p:nvGrpSpPr>
      <p:grpSpPr>
        <a:xfrm>
          <a:off x="0" y="0"/>
          <a:ext cx="0" cy="0"/>
          <a:chOff x="0" y="0"/>
          <a:chExt cx="0" cy="0"/>
        </a:xfrm>
      </p:grpSpPr>
      <p:sp>
        <p:nvSpPr>
          <p:cNvPr id="8" name="مربع نص 7">
            <a:extLst>
              <a:ext uri="{FF2B5EF4-FFF2-40B4-BE49-F238E27FC236}">
                <a16:creationId xmlns:a16="http://schemas.microsoft.com/office/drawing/2014/main" id="{CA83B91C-D499-DDE0-2433-7C30D9A14BFC}"/>
              </a:ext>
            </a:extLst>
          </p:cNvPr>
          <p:cNvSpPr txBox="1"/>
          <p:nvPr/>
        </p:nvSpPr>
        <p:spPr>
          <a:xfrm>
            <a:off x="8490121" y="2308949"/>
            <a:ext cx="3136558" cy="1077218"/>
          </a:xfrm>
          <a:prstGeom prst="rect">
            <a:avLst/>
          </a:prstGeom>
          <a:noFill/>
        </p:spPr>
        <p:txBody>
          <a:bodyPr wrap="square">
            <a:spAutoFit/>
          </a:bodyPr>
          <a:lstStyle/>
          <a:p>
            <a:pPr algn="ctr"/>
            <a:r>
              <a:rPr lang="ar-EG" sz="3200" b="1" dirty="0">
                <a:solidFill>
                  <a:schemeClr val="accent5">
                    <a:lumMod val="75000"/>
                  </a:schemeClr>
                </a:solidFill>
                <a:cs typeface="+mj-cs"/>
              </a:rPr>
              <a:t>جمع المعلومات حول المشكلة</a:t>
            </a:r>
            <a:endParaRPr lang="en-US" sz="3200" b="1" dirty="0">
              <a:solidFill>
                <a:schemeClr val="accent5">
                  <a:lumMod val="75000"/>
                </a:schemeClr>
              </a:solidFill>
              <a:cs typeface="+mj-cs"/>
            </a:endParaRPr>
          </a:p>
        </p:txBody>
      </p:sp>
      <p:sp>
        <p:nvSpPr>
          <p:cNvPr id="9" name="Rectangle 1">
            <a:extLst>
              <a:ext uri="{FF2B5EF4-FFF2-40B4-BE49-F238E27FC236}">
                <a16:creationId xmlns:a16="http://schemas.microsoft.com/office/drawing/2014/main" id="{031D1442-6747-7078-8B5A-B19274557FDD}"/>
              </a:ext>
            </a:extLst>
          </p:cNvPr>
          <p:cNvSpPr>
            <a:spLocks noChangeArrowheads="1"/>
          </p:cNvSpPr>
          <p:nvPr/>
        </p:nvSpPr>
        <p:spPr bwMode="auto">
          <a:xfrm>
            <a:off x="470402" y="2761652"/>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eaLnBrk="0" fontAlgn="base" latinLnBrk="0" hangingPunct="0">
              <a:lnSpc>
                <a:spcPct val="150000"/>
              </a:lnSpc>
              <a:spcBef>
                <a:spcPct val="0"/>
              </a:spcBef>
              <a:spcAft>
                <a:spcPct val="0"/>
              </a:spcAft>
              <a:buClrTx/>
              <a:buSzTx/>
              <a:tabLst/>
            </a:pPr>
            <a:r>
              <a:rPr kumimoji="0" lang="ar-SA" altLang="en-US" sz="2400" b="1" i="0" u="none" strike="noStrike" cap="none" normalizeH="0" baseline="0" dirty="0">
                <a:ln>
                  <a:noFill/>
                </a:ln>
                <a:solidFill>
                  <a:schemeClr val="accent5">
                    <a:lumMod val="75000"/>
                  </a:schemeClr>
                </a:solidFill>
                <a:effectLst/>
                <a:latin typeface="Arial" panose="020B0604020202020204" pitchFamily="34" charset="0"/>
                <a:cs typeface="+mj-cs"/>
              </a:rPr>
              <a:t>مصادر متنوعة: </a:t>
            </a:r>
            <a:r>
              <a:rPr kumimoji="0" lang="ar-SA" altLang="en-US" sz="2400" b="1" i="0" u="none" strike="noStrike" cap="none" normalizeH="0" baseline="0" dirty="0">
                <a:ln>
                  <a:noFill/>
                </a:ln>
                <a:effectLst/>
                <a:latin typeface="Arial" panose="020B0604020202020204" pitchFamily="34" charset="0"/>
                <a:cs typeface="+mj-cs"/>
              </a:rPr>
              <a:t>يمكن للطلاب جمع المعلومات من مصادر مختلفة مثل الكتب، والمقالات، والإنترنت، والتجارب الشخصية. </a:t>
            </a:r>
            <a:endParaRPr kumimoji="0" lang="en-US" altLang="en-US" sz="2400" b="1" i="0" u="none" strike="noStrike" cap="none" normalizeH="0" baseline="0" dirty="0">
              <a:ln>
                <a:noFill/>
              </a:ln>
              <a:effectLst/>
              <a:latin typeface="Arial" panose="020B0604020202020204" pitchFamily="34" charset="0"/>
              <a:cs typeface="+mj-cs"/>
            </a:endParaRPr>
          </a:p>
        </p:txBody>
      </p:sp>
      <p:sp>
        <p:nvSpPr>
          <p:cNvPr id="11" name="مربع نص 10">
            <a:extLst>
              <a:ext uri="{FF2B5EF4-FFF2-40B4-BE49-F238E27FC236}">
                <a16:creationId xmlns:a16="http://schemas.microsoft.com/office/drawing/2014/main" id="{3ED726CB-6962-53A5-F302-BABF0033A487}"/>
              </a:ext>
            </a:extLst>
          </p:cNvPr>
          <p:cNvSpPr txBox="1"/>
          <p:nvPr/>
        </p:nvSpPr>
        <p:spPr>
          <a:xfrm>
            <a:off x="470402" y="4554614"/>
            <a:ext cx="7058808" cy="113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R="0" lvl="0" indent="0" algn="justLow" eaLnBrk="0" fontAlgn="base" hangingPunct="0">
              <a:lnSpc>
                <a:spcPct val="150000"/>
              </a:lnSpc>
              <a:spcBef>
                <a:spcPct val="0"/>
              </a:spcBef>
              <a:spcAft>
                <a:spcPct val="0"/>
              </a:spcAft>
              <a:buClrTx/>
              <a:buSzTx/>
              <a:tabLst/>
              <a:defRPr kumimoji="0" sz="2400" b="1" i="0" u="none" strike="noStrike" cap="none" normalizeH="0" baseline="0">
                <a:ln>
                  <a:noFill/>
                </a:ln>
                <a:effectLst/>
                <a:latin typeface="Arial" panose="020B0604020202020204" pitchFamily="34" charset="0"/>
                <a:cs typeface="+mj-cs"/>
              </a:defRPr>
            </a:lvl1pPr>
          </a:lstStyle>
          <a:p>
            <a:r>
              <a:rPr kumimoji="0" lang="ar-SA" altLang="en-US" sz="2400" b="1" i="0" u="none" strike="noStrike" cap="none" normalizeH="0" baseline="0" dirty="0">
                <a:ln>
                  <a:noFill/>
                </a:ln>
                <a:solidFill>
                  <a:schemeClr val="accent5">
                    <a:lumMod val="75000"/>
                  </a:schemeClr>
                </a:solidFill>
                <a:effectLst/>
                <a:latin typeface="Arial" panose="020B0604020202020204" pitchFamily="34" charset="0"/>
                <a:cs typeface="+mj-cs"/>
              </a:rPr>
              <a:t>مهارات البحث: </a:t>
            </a:r>
            <a:r>
              <a:rPr kumimoji="0" lang="ar-SA" altLang="en-US" sz="2400" b="1" i="0" u="none" strike="noStrike" cap="none" normalizeH="0" baseline="0" dirty="0">
                <a:ln>
                  <a:noFill/>
                </a:ln>
                <a:effectLst/>
                <a:latin typeface="Arial" panose="020B0604020202020204" pitchFamily="34" charset="0"/>
                <a:cs typeface="+mj-cs"/>
              </a:rPr>
              <a:t>يجب تدريب الطلاب على مهارات البحث الفعال لاختيار المعلومات ذات الصلة.</a:t>
            </a:r>
            <a:endParaRPr lang="en-US" altLang="en-US" dirty="0"/>
          </a:p>
        </p:txBody>
      </p:sp>
      <p:cxnSp>
        <p:nvCxnSpPr>
          <p:cNvPr id="13" name="رابط مستقيم 12">
            <a:extLst>
              <a:ext uri="{FF2B5EF4-FFF2-40B4-BE49-F238E27FC236}">
                <a16:creationId xmlns:a16="http://schemas.microsoft.com/office/drawing/2014/main" id="{5EBC0711-19D9-D556-2BA4-849BB4495A7F}"/>
              </a:ext>
            </a:extLst>
          </p:cNvPr>
          <p:cNvCxnSpPr/>
          <p:nvPr/>
        </p:nvCxnSpPr>
        <p:spPr>
          <a:xfrm flipH="1">
            <a:off x="7603196" y="1448266"/>
            <a:ext cx="0" cy="4663440"/>
          </a:xfrm>
          <a:prstGeom prst="line">
            <a:avLst/>
          </a:prstGeom>
          <a:ln w="28575">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sp>
        <p:nvSpPr>
          <p:cNvPr id="14" name="مستطيل: زوايا مستديرة 13">
            <a:extLst>
              <a:ext uri="{FF2B5EF4-FFF2-40B4-BE49-F238E27FC236}">
                <a16:creationId xmlns:a16="http://schemas.microsoft.com/office/drawing/2014/main" id="{001E537F-6959-3102-7598-2BB63D6C06E1}"/>
              </a:ext>
            </a:extLst>
          </p:cNvPr>
          <p:cNvSpPr/>
          <p:nvPr/>
        </p:nvSpPr>
        <p:spPr>
          <a:xfrm>
            <a:off x="6096000" y="1457991"/>
            <a:ext cx="2025755" cy="849211"/>
          </a:xfrm>
          <a:prstGeom prst="roundRect">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EG" sz="3600" b="1" dirty="0">
                <a:cs typeface="+mj-cs"/>
              </a:rPr>
              <a:t>من خــــلال</a:t>
            </a:r>
            <a:endParaRPr lang="en-US" sz="3600" b="1" dirty="0">
              <a:cs typeface="+mj-cs"/>
            </a:endParaRPr>
          </a:p>
        </p:txBody>
      </p:sp>
      <p:sp>
        <p:nvSpPr>
          <p:cNvPr id="15" name="مستطيل: زوايا مستديرة 14">
            <a:extLst>
              <a:ext uri="{FF2B5EF4-FFF2-40B4-BE49-F238E27FC236}">
                <a16:creationId xmlns:a16="http://schemas.microsoft.com/office/drawing/2014/main" id="{4EA90B17-821B-D0C8-A6DF-10C91A4A72F8}"/>
              </a:ext>
            </a:extLst>
          </p:cNvPr>
          <p:cNvSpPr/>
          <p:nvPr/>
        </p:nvSpPr>
        <p:spPr>
          <a:xfrm>
            <a:off x="7718820" y="3075083"/>
            <a:ext cx="501041" cy="506719"/>
          </a:xfrm>
          <a:prstGeom prst="roundRect">
            <a:avLst>
              <a:gd name="adj" fmla="val 50000"/>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16" name="مستطيل: زوايا مستديرة 15">
            <a:extLst>
              <a:ext uri="{FF2B5EF4-FFF2-40B4-BE49-F238E27FC236}">
                <a16:creationId xmlns:a16="http://schemas.microsoft.com/office/drawing/2014/main" id="{6AEF67B1-BCD4-B8E7-C842-2EFD690835B2}"/>
              </a:ext>
            </a:extLst>
          </p:cNvPr>
          <p:cNvSpPr/>
          <p:nvPr/>
        </p:nvSpPr>
        <p:spPr>
          <a:xfrm>
            <a:off x="7718821" y="4765674"/>
            <a:ext cx="501051" cy="506718"/>
          </a:xfrm>
          <a:prstGeom prst="roundRect">
            <a:avLst>
              <a:gd name="adj" fmla="val 50000"/>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600" b="1" dirty="0">
              <a:cs typeface="+mj-cs"/>
            </a:endParaRPr>
          </a:p>
        </p:txBody>
      </p:sp>
      <p:sp>
        <p:nvSpPr>
          <p:cNvPr id="2" name="انفجار: 8 نقاط 1">
            <a:extLst>
              <a:ext uri="{FF2B5EF4-FFF2-40B4-BE49-F238E27FC236}">
                <a16:creationId xmlns:a16="http://schemas.microsoft.com/office/drawing/2014/main" id="{07F75E53-021E-D629-0048-02329B4A175B}"/>
              </a:ext>
            </a:extLst>
          </p:cNvPr>
          <p:cNvSpPr/>
          <p:nvPr/>
        </p:nvSpPr>
        <p:spPr>
          <a:xfrm>
            <a:off x="9187783" y="533395"/>
            <a:ext cx="1741234" cy="1717829"/>
          </a:xfrm>
          <a:prstGeom prst="irregularSeal1">
            <a:avLst/>
          </a:prstGeom>
          <a:solidFill>
            <a:schemeClr val="accent5">
              <a:lumMod val="75000"/>
            </a:schemeClr>
          </a:solidFill>
          <a:ln>
            <a:solidFill>
              <a:schemeClr val="accent5">
                <a:lumMod val="75000"/>
              </a:schemeClr>
            </a:solidFill>
          </a:ln>
          <a:effectLst>
            <a:innerShdw blurRad="63500" dist="50800" dir="81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مربع نص 2">
            <a:extLst>
              <a:ext uri="{FF2B5EF4-FFF2-40B4-BE49-F238E27FC236}">
                <a16:creationId xmlns:a16="http://schemas.microsoft.com/office/drawing/2014/main" id="{C6D04E70-68EA-6F50-F2E0-977713EC73FE}"/>
              </a:ext>
            </a:extLst>
          </p:cNvPr>
          <p:cNvSpPr txBox="1"/>
          <p:nvPr/>
        </p:nvSpPr>
        <p:spPr>
          <a:xfrm>
            <a:off x="9664430" y="996759"/>
            <a:ext cx="787940" cy="707886"/>
          </a:xfrm>
          <a:prstGeom prst="rect">
            <a:avLst/>
          </a:prstGeom>
          <a:noFill/>
        </p:spPr>
        <p:txBody>
          <a:bodyPr wrap="square" rtlCol="0">
            <a:spAutoFit/>
          </a:bodyPr>
          <a:lstStyle/>
          <a:p>
            <a:r>
              <a:rPr lang="ar-EG" sz="4000" b="1" dirty="0">
                <a:solidFill>
                  <a:schemeClr val="bg1"/>
                </a:solidFill>
              </a:rPr>
              <a:t>04</a:t>
            </a:r>
            <a:endParaRPr lang="en-US" sz="4000" b="1" dirty="0">
              <a:solidFill>
                <a:schemeClr val="bg1"/>
              </a:solidFill>
            </a:endParaRPr>
          </a:p>
        </p:txBody>
      </p:sp>
      <p:pic>
        <p:nvPicPr>
          <p:cNvPr id="5" name="رسم 4" descr="رسم بياني شريطي منحني اسي بانديميك مع تعبئة خالصة">
            <a:extLst>
              <a:ext uri="{FF2B5EF4-FFF2-40B4-BE49-F238E27FC236}">
                <a16:creationId xmlns:a16="http://schemas.microsoft.com/office/drawing/2014/main" id="{AF87FF74-E888-DD1A-3686-8928F195EDB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07293" y="3313139"/>
            <a:ext cx="2482949" cy="2482949"/>
          </a:xfrm>
          <a:prstGeom prst="rect">
            <a:avLst/>
          </a:prstGeom>
        </p:spPr>
      </p:pic>
    </p:spTree>
    <p:extLst>
      <p:ext uri="{BB962C8B-B14F-4D97-AF65-F5344CB8AC3E}">
        <p14:creationId xmlns:p14="http://schemas.microsoft.com/office/powerpoint/2010/main" val="81650537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123</TotalTime>
  <Words>1484</Words>
  <Application>Microsoft Office PowerPoint</Application>
  <PresentationFormat>شاشة عريضة</PresentationFormat>
  <Paragraphs>176</Paragraphs>
  <Slides>27</Slides>
  <Notes>1</Notes>
  <HiddenSlides>0</HiddenSlides>
  <MMClips>0</MMClips>
  <ScaleCrop>false</ScaleCrop>
  <HeadingPairs>
    <vt:vector size="6" baseType="variant">
      <vt:variant>
        <vt:lpstr>الخطوط المستخدمة</vt:lpstr>
      </vt:variant>
      <vt:variant>
        <vt:i4>9</vt:i4>
      </vt:variant>
      <vt:variant>
        <vt:lpstr>نسق</vt:lpstr>
      </vt:variant>
      <vt:variant>
        <vt:i4>1</vt:i4>
      </vt:variant>
      <vt:variant>
        <vt:lpstr>عناوين الشرائح</vt:lpstr>
      </vt:variant>
      <vt:variant>
        <vt:i4>27</vt:i4>
      </vt:variant>
    </vt:vector>
  </HeadingPairs>
  <TitlesOfParts>
    <vt:vector size="37" baseType="lpstr">
      <vt:lpstr>29LT Bukra Bold</vt:lpstr>
      <vt:lpstr>29LT Bukra Bold Italic</vt:lpstr>
      <vt:lpstr>Aptos</vt:lpstr>
      <vt:lpstr>Aptos Display</vt:lpstr>
      <vt:lpstr>Arial</vt:lpstr>
      <vt:lpstr>DIN NEXT™ ARABIC HEAVY</vt:lpstr>
      <vt:lpstr>PT Bold Heading</vt:lpstr>
      <vt:lpstr>STC Bold</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Mohamed Hosny Abdul allah</dc:creator>
  <cp:lastModifiedBy>Mohamed Hosny Abdul allah</cp:lastModifiedBy>
  <cp:revision>6</cp:revision>
  <dcterms:created xsi:type="dcterms:W3CDTF">2024-10-17T20:58:53Z</dcterms:created>
  <dcterms:modified xsi:type="dcterms:W3CDTF">2024-10-30T14:13:39Z</dcterms:modified>
</cp:coreProperties>
</file>